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3AE8E665-9CC3-43FD-8C07-EAACC307A045}">
  <a:tblStyle styleId="{3AE8E665-9CC3-43FD-8C07-EAACC307A04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l-GR"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5: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300"/>
              <a:buFont typeface="Times New Roman"/>
              <a:buNone/>
            </a:pPr>
            <a:fld id="{00000000-1234-1234-1234-123412341234}" type="slidenum">
              <a:rPr lang="el-GR" sz="1200">
                <a:solidFill>
                  <a:schemeClr val="dk1"/>
                </a:solidFill>
                <a:latin typeface="Times New Roman"/>
                <a:ea typeface="Times New Roman"/>
                <a:cs typeface="Times New Roman"/>
                <a:sym typeface="Times New Roman"/>
              </a:rPr>
              <a:pPr marL="0" marR="0" lvl="0" indent="0" algn="r" rtl="0">
                <a:spcBef>
                  <a:spcPts val="0"/>
                </a:spcBef>
                <a:spcAft>
                  <a:spcPts val="0"/>
                </a:spcAft>
                <a:buClr>
                  <a:schemeClr val="dk1"/>
                </a:buClr>
                <a:buSzPts val="300"/>
                <a:buFont typeface="Times New Roman"/>
                <a:buNone/>
              </a:pPr>
              <a:t>25</a:t>
            </a:fld>
            <a:endParaRPr sz="1200">
              <a:solidFill>
                <a:schemeClr val="dk1"/>
              </a:solidFill>
              <a:latin typeface="Times New Roman"/>
              <a:ea typeface="Times New Roman"/>
              <a:cs typeface="Times New Roman"/>
              <a:sym typeface="Times New Roman"/>
            </a:endParaRPr>
          </a:p>
        </p:txBody>
      </p:sp>
      <p:sp>
        <p:nvSpPr>
          <p:cNvPr id="468" name="Google Shape;468;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9" name="Google Shape;469;p25: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Διαφάνεια τίτλου"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Τίτλος και Κατακόρυφο κείμενο"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Κατακόρυφος τίτλος και Κείμενο"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Τίτλος και Αντικείμενο"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Κενή"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Δύο περιεχόμενα"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Σύγκριση"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Μόνο τίτλος"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Περιεχόμενο με λεζάντα"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Εικόνα με λεζάντα"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jpeg"/><Relationship Id="rId7"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6.png"/><Relationship Id="rId7"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6.png"/><Relationship Id="rId7"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74.jpeg"/><Relationship Id="rId4" Type="http://schemas.openxmlformats.org/officeDocument/2006/relationships/image" Target="../media/image73.jpeg"/></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77.jpeg"/><Relationship Id="rId4" Type="http://schemas.openxmlformats.org/officeDocument/2006/relationships/image" Target="../media/image76.jpeg"/></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1.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hyperlink" Target="http://smu.gr"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8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6.pn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17.png"/><Relationship Id="rId4" Type="http://schemas.openxmlformats.org/officeDocument/2006/relationships/image" Target="../media/image18.jpe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6.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17.png"/><Relationship Id="rId4" Type="http://schemas.openxmlformats.org/officeDocument/2006/relationships/image" Target="../media/image18.jpe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p:nvPr/>
        </p:nvSpPr>
        <p:spPr>
          <a:xfrm>
            <a:off x="2143108" y="1928801"/>
            <a:ext cx="1137176" cy="134990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9" name="Google Shape;89;p13"/>
          <p:cNvSpPr txBox="1">
            <a:spLocks noGrp="1"/>
          </p:cNvSpPr>
          <p:nvPr>
            <p:ph type="ctrTitle"/>
          </p:nvPr>
        </p:nvSpPr>
        <p:spPr>
          <a:xfrm>
            <a:off x="0" y="928670"/>
            <a:ext cx="91440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500"/>
              <a:buFont typeface="Calibri"/>
              <a:buNone/>
            </a:pPr>
            <a:r>
              <a:rPr lang="el-GR" sz="3500"/>
              <a:t>Καλές Πρακτικές Βιώσιμης Αστικής Κινητικότητας από πόλεις μεσαίου μεγέθους</a:t>
            </a:r>
            <a:endParaRPr sz="3500"/>
          </a:p>
        </p:txBody>
      </p:sp>
      <p:sp>
        <p:nvSpPr>
          <p:cNvPr id="90" name="Google Shape;90;p13"/>
          <p:cNvSpPr txBox="1">
            <a:spLocks noGrp="1"/>
          </p:cNvSpPr>
          <p:nvPr>
            <p:ph type="subTitle" idx="1"/>
          </p:nvPr>
        </p:nvSpPr>
        <p:spPr>
          <a:xfrm>
            <a:off x="0" y="5786454"/>
            <a:ext cx="9144000" cy="85725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2200"/>
              <a:buNone/>
            </a:pPr>
            <a:r>
              <a:rPr lang="el-GR" sz="2200"/>
              <a:t>Ευθύμιος Μπακογιάννης</a:t>
            </a:r>
            <a:endParaRPr sz="2200"/>
          </a:p>
          <a:p>
            <a:pPr marL="0" lvl="0" indent="0" algn="ctr" rtl="0">
              <a:spcBef>
                <a:spcPts val="280"/>
              </a:spcBef>
              <a:spcAft>
                <a:spcPts val="0"/>
              </a:spcAft>
              <a:buClr>
                <a:srgbClr val="888888"/>
              </a:buClr>
              <a:buSzPts val="1400"/>
              <a:buNone/>
            </a:pPr>
            <a:r>
              <a:rPr lang="el-GR" sz="1400"/>
              <a:t>Δρ. Πολεοδόμος-Συγκοινωνιολόγος ΕΜΠ</a:t>
            </a:r>
            <a:endParaRPr sz="1400"/>
          </a:p>
        </p:txBody>
      </p:sp>
      <p:sp>
        <p:nvSpPr>
          <p:cNvPr id="91" name="Google Shape;91;p13" descr="ÎÏÎ¿ÏÎ­Î»ÎµÏÎ¼Î± ÎµÎ¹ÎºÏÎ½Î±Ï Î³Î¹Î± ÎµÎ¼Ï"/>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3" descr="ÎÏÎ¿ÏÎ­Î»ÎµÏÎ¼Î± ÎµÎ¹ÎºÏÎ½Î±Ï Î³Î¹Î± ÎµÎ¼Ï"/>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13" descr="ÎÏÎ¿ÏÎ­Î»ÎµÏÎ¼Î± ÎµÎ¹ÎºÏÎ½Î±Ï Î³Î¹Î± ÎµÎ¼Ï"/>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4" name="Google Shape;94;p13" descr="ÎÏÎ¿ÏÎ­Î»ÎµÏÎ¼Î± ÎµÎ¹ÎºÏÎ½Î±Ï Î³Î¹Î± ÎµÎ¼Ï"/>
          <p:cNvPicPr preferRelativeResize="0"/>
          <p:nvPr/>
        </p:nvPicPr>
        <p:blipFill rotWithShape="1">
          <a:blip r:embed="rId3">
            <a:alphaModFix/>
          </a:blip>
          <a:srcRect/>
          <a:stretch/>
        </p:blipFill>
        <p:spPr>
          <a:xfrm>
            <a:off x="7072330" y="71414"/>
            <a:ext cx="857256" cy="857256"/>
          </a:xfrm>
          <a:prstGeom prst="rect">
            <a:avLst/>
          </a:prstGeom>
          <a:noFill/>
          <a:ln>
            <a:noFill/>
          </a:ln>
        </p:spPr>
      </p:pic>
      <p:sp>
        <p:nvSpPr>
          <p:cNvPr id="95" name="Google Shape;95;p13" descr="ÎÏÎ¿ÏÎ­Î»ÎµÏÎ¼Î± ÎµÎ¹ÎºÏÎ½Î±Ï Î³Î¹Î± Î¼Î¿Î½Î¬Î´Î± Î²Î¹ÏÏÎ¹Î¼Î·Ï ÎºÎ¹Î½Î·ÏÎ¹ÎºÏÏÎ·ÏÎ±Ï"/>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13" descr="ÎÏÎ¿ÏÎ­Î»ÎµÏÎ¼Î± ÎµÎ¹ÎºÏÎ½Î±Ï Î³Î¹Î± Î¼Î¿Î½Î¬Î´Î± Î²Î¹ÏÏÎ¹Î¼Î·Ï ÎºÎ¹Î½Î·ÏÎ¹ÎºÏÏÎ·ÏÎ±Ï"/>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7" name="Google Shape;97;p13" descr="ÎÏÎ¿ÏÎ­Î»ÎµÏÎ¼Î± ÎµÎ¹ÎºÏÎ½Î±Ï Î³Î¹Î± Î¼Î¿Î½Î¬Î´Î± Î²Î¹ÏÏÎ¹Î¼Î·Ï ÎºÎ¹Î½Î·ÏÎ¹ÎºÏÏÎ·ÏÎ±Ï"/>
          <p:cNvPicPr preferRelativeResize="0"/>
          <p:nvPr/>
        </p:nvPicPr>
        <p:blipFill rotWithShape="1">
          <a:blip r:embed="rId4">
            <a:alphaModFix/>
          </a:blip>
          <a:srcRect/>
          <a:stretch/>
        </p:blipFill>
        <p:spPr>
          <a:xfrm>
            <a:off x="7971999" y="0"/>
            <a:ext cx="1172001" cy="100010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22"/>
          <p:cNvPicPr preferRelativeResize="0"/>
          <p:nvPr/>
        </p:nvPicPr>
        <p:blipFill rotWithShape="1">
          <a:blip r:embed="rId3">
            <a:alphaModFix/>
          </a:blip>
          <a:srcRect/>
          <a:stretch/>
        </p:blipFill>
        <p:spPr>
          <a:xfrm>
            <a:off x="714348" y="1214422"/>
            <a:ext cx="5143536" cy="3071834"/>
          </a:xfrm>
          <a:prstGeom prst="rect">
            <a:avLst/>
          </a:prstGeom>
          <a:noFill/>
          <a:ln>
            <a:noFill/>
          </a:ln>
        </p:spPr>
      </p:pic>
      <p:pic>
        <p:nvPicPr>
          <p:cNvPr id="255" name="Google Shape;255;p22" descr="ÎÏÎ¿ÏÎ­Î»ÎµÏÎ¼Î± ÎµÎ¹ÎºÏÎ½Î±Ï Î³Î¹Î± line colour"/>
          <p:cNvPicPr preferRelativeResize="0"/>
          <p:nvPr/>
        </p:nvPicPr>
        <p:blipFill rotWithShape="1">
          <a:blip r:embed="rId4">
            <a:alphaModFix/>
          </a:blip>
          <a:srcRect l="7142" t="77777" r="7142" b="11807"/>
          <a:stretch/>
        </p:blipFill>
        <p:spPr>
          <a:xfrm rot="5400000">
            <a:off x="-1685924" y="1685893"/>
            <a:ext cx="3657503" cy="285717"/>
          </a:xfrm>
          <a:prstGeom prst="rect">
            <a:avLst/>
          </a:prstGeom>
          <a:noFill/>
          <a:ln>
            <a:noFill/>
          </a:ln>
        </p:spPr>
      </p:pic>
      <p:pic>
        <p:nvPicPr>
          <p:cNvPr id="256" name="Google Shape;256;p22" descr="ÎÏÎ¿ÏÎ­Î»ÎµÏÎ¼Î± ÎµÎ¹ÎºÏÎ½Î±Ï Î³Î¹Î± line colour"/>
          <p:cNvPicPr preferRelativeResize="0"/>
          <p:nvPr/>
        </p:nvPicPr>
        <p:blipFill rotWithShape="1">
          <a:blip r:embed="rId4">
            <a:alphaModFix/>
          </a:blip>
          <a:srcRect l="7142" t="77777" r="7142" b="11807"/>
          <a:stretch/>
        </p:blipFill>
        <p:spPr>
          <a:xfrm rot="5400000">
            <a:off x="-1685931" y="4886383"/>
            <a:ext cx="3657516" cy="285718"/>
          </a:xfrm>
          <a:prstGeom prst="rect">
            <a:avLst/>
          </a:prstGeom>
          <a:noFill/>
          <a:ln>
            <a:noFill/>
          </a:ln>
        </p:spPr>
      </p:pic>
      <p:sp>
        <p:nvSpPr>
          <p:cNvPr id="257" name="Google Shape;257;p22"/>
          <p:cNvSpPr txBox="1"/>
          <p:nvPr/>
        </p:nvSpPr>
        <p:spPr>
          <a:xfrm>
            <a:off x="571472" y="165864"/>
            <a:ext cx="8286808" cy="52322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2800" b="1">
                <a:solidFill>
                  <a:srgbClr val="FFC000"/>
                </a:solidFill>
                <a:latin typeface="Calibri"/>
                <a:ea typeface="Calibri"/>
                <a:cs typeface="Calibri"/>
                <a:sym typeface="Calibri"/>
              </a:rPr>
              <a:t># για το περπάτημα</a:t>
            </a:r>
            <a:endParaRPr sz="2500" b="1">
              <a:solidFill>
                <a:srgbClr val="FFC000"/>
              </a:solidFill>
              <a:latin typeface="Calibri"/>
              <a:ea typeface="Calibri"/>
              <a:cs typeface="Calibri"/>
              <a:sym typeface="Calibri"/>
            </a:endParaRPr>
          </a:p>
        </p:txBody>
      </p:sp>
      <p:sp>
        <p:nvSpPr>
          <p:cNvPr id="258" name="Google Shape;258;p22"/>
          <p:cNvSpPr txBox="1"/>
          <p:nvPr/>
        </p:nvSpPr>
        <p:spPr>
          <a:xfrm>
            <a:off x="642910" y="789041"/>
            <a:ext cx="8215370" cy="353943"/>
          </a:xfrm>
          <a:prstGeom prst="rect">
            <a:avLst/>
          </a:prstGeom>
          <a:noFill/>
          <a:ln>
            <a:noFill/>
          </a:ln>
        </p:spPr>
        <p:txBody>
          <a:bodyPr spcFirstLastPara="1" wrap="square" lIns="91425" tIns="45700" rIns="91425" bIns="45700" anchor="t" anchorCtr="0">
            <a:noAutofit/>
          </a:bodyPr>
          <a:lstStyle/>
          <a:p>
            <a:pPr marL="0" marR="0" lvl="0" indent="-107950" algn="just" rtl="0">
              <a:spcBef>
                <a:spcPts val="0"/>
              </a:spcBef>
              <a:spcAft>
                <a:spcPts val="0"/>
              </a:spcAft>
              <a:buClr>
                <a:schemeClr val="dk1"/>
              </a:buClr>
              <a:buSzPts val="1700"/>
              <a:buFont typeface="Arial"/>
              <a:buChar char="•"/>
            </a:pPr>
            <a:r>
              <a:rPr lang="el-GR" sz="1700">
                <a:solidFill>
                  <a:schemeClr val="dk1"/>
                </a:solidFill>
                <a:latin typeface="Calibri"/>
                <a:ea typeface="Calibri"/>
                <a:cs typeface="Calibri"/>
                <a:sym typeface="Calibri"/>
              </a:rPr>
              <a:t>Διαπλάτυνση πεζοδρομίων</a:t>
            </a:r>
            <a:endParaRPr/>
          </a:p>
        </p:txBody>
      </p:sp>
      <p:sp>
        <p:nvSpPr>
          <p:cNvPr id="259" name="Google Shape;259;p22"/>
          <p:cNvSpPr txBox="1"/>
          <p:nvPr/>
        </p:nvSpPr>
        <p:spPr>
          <a:xfrm>
            <a:off x="714348" y="1214422"/>
            <a:ext cx="292895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Bangalore, India</a:t>
            </a:r>
            <a:endParaRPr sz="1200" b="1">
              <a:solidFill>
                <a:schemeClr val="dk1"/>
              </a:solidFill>
              <a:latin typeface="Calibri"/>
              <a:ea typeface="Calibri"/>
              <a:cs typeface="Calibri"/>
              <a:sym typeface="Calibri"/>
            </a:endParaRPr>
          </a:p>
        </p:txBody>
      </p:sp>
      <p:pic>
        <p:nvPicPr>
          <p:cNvPr id="260" name="Google Shape;260;p22"/>
          <p:cNvPicPr preferRelativeResize="0"/>
          <p:nvPr/>
        </p:nvPicPr>
        <p:blipFill rotWithShape="1">
          <a:blip r:embed="rId5">
            <a:alphaModFix/>
          </a:blip>
          <a:srcRect/>
          <a:stretch/>
        </p:blipFill>
        <p:spPr>
          <a:xfrm>
            <a:off x="5929322" y="1214422"/>
            <a:ext cx="3000396" cy="2143140"/>
          </a:xfrm>
          <a:prstGeom prst="rect">
            <a:avLst/>
          </a:prstGeom>
          <a:noFill/>
          <a:ln>
            <a:noFill/>
          </a:ln>
        </p:spPr>
      </p:pic>
      <p:sp>
        <p:nvSpPr>
          <p:cNvPr id="261" name="Google Shape;261;p22"/>
          <p:cNvSpPr txBox="1"/>
          <p:nvPr/>
        </p:nvSpPr>
        <p:spPr>
          <a:xfrm>
            <a:off x="5929322" y="1214422"/>
            <a:ext cx="292895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USA</a:t>
            </a:r>
            <a:endParaRPr sz="1200" b="1">
              <a:solidFill>
                <a:schemeClr val="dk1"/>
              </a:solidFill>
              <a:latin typeface="Calibri"/>
              <a:ea typeface="Calibri"/>
              <a:cs typeface="Calibri"/>
              <a:sym typeface="Calibri"/>
            </a:endParaRPr>
          </a:p>
        </p:txBody>
      </p:sp>
      <p:pic>
        <p:nvPicPr>
          <p:cNvPr id="262" name="Google Shape;262;p22"/>
          <p:cNvPicPr preferRelativeResize="0"/>
          <p:nvPr/>
        </p:nvPicPr>
        <p:blipFill rotWithShape="1">
          <a:blip r:embed="rId6">
            <a:alphaModFix/>
          </a:blip>
          <a:srcRect/>
          <a:stretch/>
        </p:blipFill>
        <p:spPr>
          <a:xfrm>
            <a:off x="714348" y="4357694"/>
            <a:ext cx="2500330" cy="1928826"/>
          </a:xfrm>
          <a:prstGeom prst="rect">
            <a:avLst/>
          </a:prstGeom>
          <a:noFill/>
          <a:ln>
            <a:noFill/>
          </a:ln>
        </p:spPr>
      </p:pic>
      <p:sp>
        <p:nvSpPr>
          <p:cNvPr id="263" name="Google Shape;263;p22"/>
          <p:cNvSpPr txBox="1"/>
          <p:nvPr/>
        </p:nvSpPr>
        <p:spPr>
          <a:xfrm>
            <a:off x="714348" y="4357694"/>
            <a:ext cx="292895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Χαλκίδα, Ελλάδα</a:t>
            </a:r>
            <a:endParaRPr sz="1200" b="1">
              <a:solidFill>
                <a:schemeClr val="dk1"/>
              </a:solidFill>
              <a:latin typeface="Calibri"/>
              <a:ea typeface="Calibri"/>
              <a:cs typeface="Calibri"/>
              <a:sym typeface="Calibri"/>
            </a:endParaRPr>
          </a:p>
        </p:txBody>
      </p:sp>
      <p:pic>
        <p:nvPicPr>
          <p:cNvPr id="264" name="Google Shape;264;p22"/>
          <p:cNvPicPr preferRelativeResize="0"/>
          <p:nvPr/>
        </p:nvPicPr>
        <p:blipFill rotWithShape="1">
          <a:blip r:embed="rId7">
            <a:alphaModFix/>
          </a:blip>
          <a:srcRect/>
          <a:stretch/>
        </p:blipFill>
        <p:spPr>
          <a:xfrm>
            <a:off x="5929322" y="3429000"/>
            <a:ext cx="3000396" cy="2214578"/>
          </a:xfrm>
          <a:prstGeom prst="rect">
            <a:avLst/>
          </a:prstGeom>
          <a:noFill/>
          <a:ln>
            <a:noFill/>
          </a:ln>
        </p:spPr>
      </p:pic>
      <p:sp>
        <p:nvSpPr>
          <p:cNvPr id="265" name="Google Shape;265;p22"/>
          <p:cNvSpPr txBox="1"/>
          <p:nvPr/>
        </p:nvSpPr>
        <p:spPr>
          <a:xfrm>
            <a:off x="5929322" y="3429000"/>
            <a:ext cx="292895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Austin, TX, USA</a:t>
            </a:r>
            <a:endParaRPr sz="1200" b="1">
              <a:solidFill>
                <a:schemeClr val="dk1"/>
              </a:solidFill>
              <a:latin typeface="Calibri"/>
              <a:ea typeface="Calibri"/>
              <a:cs typeface="Calibri"/>
              <a:sym typeface="Calibri"/>
            </a:endParaRPr>
          </a:p>
        </p:txBody>
      </p:sp>
      <p:pic>
        <p:nvPicPr>
          <p:cNvPr id="266" name="Google Shape;266;p22" descr="Î£ÏÎµÏÎ¹ÎºÎ® ÎµÎ¹ÎºÏÎ½Î±"/>
          <p:cNvPicPr preferRelativeResize="0"/>
          <p:nvPr/>
        </p:nvPicPr>
        <p:blipFill rotWithShape="1">
          <a:blip r:embed="rId8">
            <a:alphaModFix/>
          </a:blip>
          <a:srcRect/>
          <a:stretch/>
        </p:blipFill>
        <p:spPr>
          <a:xfrm>
            <a:off x="3286116" y="4357695"/>
            <a:ext cx="2573184" cy="1931114"/>
          </a:xfrm>
          <a:prstGeom prst="rect">
            <a:avLst/>
          </a:prstGeom>
          <a:noFill/>
          <a:ln>
            <a:noFill/>
          </a:ln>
        </p:spPr>
      </p:pic>
      <p:sp>
        <p:nvSpPr>
          <p:cNvPr id="267" name="Google Shape;267;p22"/>
          <p:cNvSpPr txBox="1"/>
          <p:nvPr/>
        </p:nvSpPr>
        <p:spPr>
          <a:xfrm>
            <a:off x="3286116" y="4357694"/>
            <a:ext cx="292895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Καρδίτσα, Ελλάδα</a:t>
            </a:r>
            <a:endParaRPr sz="1200" b="1">
              <a:solidFill>
                <a:schemeClr val="dk1"/>
              </a:solidFill>
              <a:latin typeface="Calibri"/>
              <a:ea typeface="Calibri"/>
              <a:cs typeface="Calibri"/>
              <a:sym typeface="Calibri"/>
            </a:endParaRPr>
          </a:p>
        </p:txBody>
      </p:sp>
      <p:sp>
        <p:nvSpPr>
          <p:cNvPr id="268" name="Google Shape;268;p22"/>
          <p:cNvSpPr txBox="1"/>
          <p:nvPr/>
        </p:nvSpPr>
        <p:spPr>
          <a:xfrm>
            <a:off x="5929322" y="5665461"/>
            <a:ext cx="3000396" cy="69249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1300">
                <a:solidFill>
                  <a:schemeClr val="dk1"/>
                </a:solidFill>
                <a:latin typeface="Calibri"/>
                <a:ea typeface="Calibri"/>
                <a:cs typeface="Calibri"/>
                <a:sym typeface="Calibri"/>
              </a:rPr>
              <a:t>Συνολική παρέμβαση, σημειακή ή απόλυτα οικονομική με χρωματική σήμανση</a:t>
            </a:r>
            <a:endParaRPr sz="13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23"/>
          <p:cNvPicPr preferRelativeResize="0"/>
          <p:nvPr/>
        </p:nvPicPr>
        <p:blipFill rotWithShape="1">
          <a:blip r:embed="rId3">
            <a:alphaModFix/>
          </a:blip>
          <a:srcRect/>
          <a:stretch/>
        </p:blipFill>
        <p:spPr>
          <a:xfrm>
            <a:off x="714348" y="1285861"/>
            <a:ext cx="3000396" cy="2357454"/>
          </a:xfrm>
          <a:prstGeom prst="rect">
            <a:avLst/>
          </a:prstGeom>
          <a:noFill/>
          <a:ln>
            <a:noFill/>
          </a:ln>
        </p:spPr>
      </p:pic>
      <p:pic>
        <p:nvPicPr>
          <p:cNvPr id="274" name="Google Shape;274;p23" descr="ÎÏÎ¿ÏÎ­Î»ÎµÏÎ¼Î± ÎµÎ¹ÎºÏÎ½Î±Ï Î³Î¹Î± line colour"/>
          <p:cNvPicPr preferRelativeResize="0"/>
          <p:nvPr/>
        </p:nvPicPr>
        <p:blipFill rotWithShape="1">
          <a:blip r:embed="rId4">
            <a:alphaModFix/>
          </a:blip>
          <a:srcRect l="7142" t="77777" r="7142" b="11807"/>
          <a:stretch/>
        </p:blipFill>
        <p:spPr>
          <a:xfrm rot="5400000">
            <a:off x="-1685924" y="1685893"/>
            <a:ext cx="3657503" cy="285717"/>
          </a:xfrm>
          <a:prstGeom prst="rect">
            <a:avLst/>
          </a:prstGeom>
          <a:noFill/>
          <a:ln>
            <a:noFill/>
          </a:ln>
        </p:spPr>
      </p:pic>
      <p:pic>
        <p:nvPicPr>
          <p:cNvPr id="275" name="Google Shape;275;p23" descr="ÎÏÎ¿ÏÎ­Î»ÎµÏÎ¼Î± ÎµÎ¹ÎºÏÎ½Î±Ï Î³Î¹Î± line colour"/>
          <p:cNvPicPr preferRelativeResize="0"/>
          <p:nvPr/>
        </p:nvPicPr>
        <p:blipFill rotWithShape="1">
          <a:blip r:embed="rId4">
            <a:alphaModFix/>
          </a:blip>
          <a:srcRect l="7142" t="77777" r="7142" b="11807"/>
          <a:stretch/>
        </p:blipFill>
        <p:spPr>
          <a:xfrm rot="5400000">
            <a:off x="-1685931" y="4886383"/>
            <a:ext cx="3657516" cy="285718"/>
          </a:xfrm>
          <a:prstGeom prst="rect">
            <a:avLst/>
          </a:prstGeom>
          <a:noFill/>
          <a:ln>
            <a:noFill/>
          </a:ln>
        </p:spPr>
      </p:pic>
      <p:sp>
        <p:nvSpPr>
          <p:cNvPr id="276" name="Google Shape;276;p23"/>
          <p:cNvSpPr txBox="1"/>
          <p:nvPr/>
        </p:nvSpPr>
        <p:spPr>
          <a:xfrm>
            <a:off x="571472" y="165864"/>
            <a:ext cx="8286808" cy="52322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2800" b="1">
                <a:solidFill>
                  <a:srgbClr val="FFC000"/>
                </a:solidFill>
                <a:latin typeface="Calibri"/>
                <a:ea typeface="Calibri"/>
                <a:cs typeface="Calibri"/>
                <a:sym typeface="Calibri"/>
              </a:rPr>
              <a:t># για το περπάτημα</a:t>
            </a:r>
            <a:endParaRPr sz="2500" b="1">
              <a:solidFill>
                <a:srgbClr val="FFC000"/>
              </a:solidFill>
              <a:latin typeface="Calibri"/>
              <a:ea typeface="Calibri"/>
              <a:cs typeface="Calibri"/>
              <a:sym typeface="Calibri"/>
            </a:endParaRPr>
          </a:p>
        </p:txBody>
      </p:sp>
      <p:sp>
        <p:nvSpPr>
          <p:cNvPr id="277" name="Google Shape;277;p23"/>
          <p:cNvSpPr txBox="1"/>
          <p:nvPr/>
        </p:nvSpPr>
        <p:spPr>
          <a:xfrm>
            <a:off x="642910" y="789041"/>
            <a:ext cx="8215370" cy="353943"/>
          </a:xfrm>
          <a:prstGeom prst="rect">
            <a:avLst/>
          </a:prstGeom>
          <a:noFill/>
          <a:ln>
            <a:noFill/>
          </a:ln>
        </p:spPr>
        <p:txBody>
          <a:bodyPr spcFirstLastPara="1" wrap="square" lIns="91425" tIns="45700" rIns="91425" bIns="45700" anchor="t" anchorCtr="0">
            <a:noAutofit/>
          </a:bodyPr>
          <a:lstStyle/>
          <a:p>
            <a:pPr marL="0" marR="0" lvl="0" indent="-107950" algn="just" rtl="0">
              <a:spcBef>
                <a:spcPts val="0"/>
              </a:spcBef>
              <a:spcAft>
                <a:spcPts val="0"/>
              </a:spcAft>
              <a:buClr>
                <a:schemeClr val="dk1"/>
              </a:buClr>
              <a:buSzPts val="1700"/>
              <a:buFont typeface="Arial"/>
              <a:buChar char="•"/>
            </a:pPr>
            <a:r>
              <a:rPr lang="el-GR" sz="1700">
                <a:solidFill>
                  <a:schemeClr val="dk1"/>
                </a:solidFill>
                <a:latin typeface="Calibri"/>
                <a:ea typeface="Calibri"/>
                <a:cs typeface="Calibri"/>
                <a:sym typeface="Calibri"/>
              </a:rPr>
              <a:t> Ανάπτυξη δικτύων πεζοδρόμων και πράσινων διαδρομών (1)</a:t>
            </a:r>
            <a:endParaRPr/>
          </a:p>
        </p:txBody>
      </p:sp>
      <p:sp>
        <p:nvSpPr>
          <p:cNvPr id="278" name="Google Shape;278;p23"/>
          <p:cNvSpPr txBox="1"/>
          <p:nvPr/>
        </p:nvSpPr>
        <p:spPr>
          <a:xfrm>
            <a:off x="714348" y="1294613"/>
            <a:ext cx="292895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Plovdiv, Bulgaria</a:t>
            </a:r>
            <a:endParaRPr sz="1200" b="1">
              <a:solidFill>
                <a:schemeClr val="dk1"/>
              </a:solidFill>
              <a:latin typeface="Calibri"/>
              <a:ea typeface="Calibri"/>
              <a:cs typeface="Calibri"/>
              <a:sym typeface="Calibri"/>
            </a:endParaRPr>
          </a:p>
        </p:txBody>
      </p:sp>
      <p:pic>
        <p:nvPicPr>
          <p:cNvPr id="279" name="Google Shape;279;p23"/>
          <p:cNvPicPr preferRelativeResize="0"/>
          <p:nvPr/>
        </p:nvPicPr>
        <p:blipFill rotWithShape="1">
          <a:blip r:embed="rId5">
            <a:alphaModFix/>
          </a:blip>
          <a:srcRect/>
          <a:stretch/>
        </p:blipFill>
        <p:spPr>
          <a:xfrm>
            <a:off x="3786183" y="1285860"/>
            <a:ext cx="5357818" cy="3071834"/>
          </a:xfrm>
          <a:prstGeom prst="rect">
            <a:avLst/>
          </a:prstGeom>
          <a:noFill/>
          <a:ln>
            <a:noFill/>
          </a:ln>
        </p:spPr>
      </p:pic>
      <p:sp>
        <p:nvSpPr>
          <p:cNvPr id="280" name="Google Shape;280;p23"/>
          <p:cNvSpPr txBox="1"/>
          <p:nvPr/>
        </p:nvSpPr>
        <p:spPr>
          <a:xfrm>
            <a:off x="3786182" y="1285860"/>
            <a:ext cx="292895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Όχθη Ποταμού Sava στο Belgrade, Serbia</a:t>
            </a:r>
            <a:endParaRPr sz="1200" b="1">
              <a:solidFill>
                <a:schemeClr val="dk1"/>
              </a:solidFill>
              <a:latin typeface="Calibri"/>
              <a:ea typeface="Calibri"/>
              <a:cs typeface="Calibri"/>
              <a:sym typeface="Calibri"/>
            </a:endParaRPr>
          </a:p>
        </p:txBody>
      </p:sp>
      <p:pic>
        <p:nvPicPr>
          <p:cNvPr id="281" name="Google Shape;281;p23"/>
          <p:cNvPicPr preferRelativeResize="0"/>
          <p:nvPr/>
        </p:nvPicPr>
        <p:blipFill rotWithShape="1">
          <a:blip r:embed="rId6">
            <a:alphaModFix/>
          </a:blip>
          <a:srcRect/>
          <a:stretch/>
        </p:blipFill>
        <p:spPr>
          <a:xfrm>
            <a:off x="714348" y="3714752"/>
            <a:ext cx="3000396" cy="2571768"/>
          </a:xfrm>
          <a:prstGeom prst="rect">
            <a:avLst/>
          </a:prstGeom>
          <a:noFill/>
          <a:ln>
            <a:noFill/>
          </a:ln>
        </p:spPr>
      </p:pic>
      <p:sp>
        <p:nvSpPr>
          <p:cNvPr id="282" name="Google Shape;282;p23"/>
          <p:cNvSpPr/>
          <p:nvPr/>
        </p:nvSpPr>
        <p:spPr>
          <a:xfrm>
            <a:off x="714348" y="3714752"/>
            <a:ext cx="270721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Sparks Street στην Ottawa στον Canada</a:t>
            </a:r>
            <a:endParaRPr sz="1200" b="1">
              <a:solidFill>
                <a:schemeClr val="dk1"/>
              </a:solidFill>
              <a:latin typeface="Calibri"/>
              <a:ea typeface="Calibri"/>
              <a:cs typeface="Calibri"/>
              <a:sym typeface="Calibri"/>
            </a:endParaRPr>
          </a:p>
        </p:txBody>
      </p:sp>
      <p:pic>
        <p:nvPicPr>
          <p:cNvPr id="283" name="Google Shape;283;p23"/>
          <p:cNvPicPr preferRelativeResize="0"/>
          <p:nvPr/>
        </p:nvPicPr>
        <p:blipFill rotWithShape="1">
          <a:blip r:embed="rId7">
            <a:alphaModFix/>
          </a:blip>
          <a:srcRect/>
          <a:stretch/>
        </p:blipFill>
        <p:spPr>
          <a:xfrm>
            <a:off x="3786182" y="4429132"/>
            <a:ext cx="2643206" cy="1857388"/>
          </a:xfrm>
          <a:prstGeom prst="rect">
            <a:avLst/>
          </a:prstGeom>
          <a:noFill/>
          <a:ln>
            <a:noFill/>
          </a:ln>
        </p:spPr>
      </p:pic>
      <p:sp>
        <p:nvSpPr>
          <p:cNvPr id="284" name="Google Shape;284;p23"/>
          <p:cNvSpPr/>
          <p:nvPr/>
        </p:nvSpPr>
        <p:spPr>
          <a:xfrm>
            <a:off x="3786182" y="4429132"/>
            <a:ext cx="2707729"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lt1"/>
                </a:solidFill>
                <a:latin typeface="Calibri"/>
                <a:ea typeface="Calibri"/>
                <a:cs typeface="Calibri"/>
                <a:sym typeface="Calibri"/>
              </a:rPr>
              <a:t>Ouvidor Street στο Rio de Janeiro, Brazi</a:t>
            </a:r>
            <a:endParaRPr sz="1200" b="1">
              <a:solidFill>
                <a:schemeClr val="lt1"/>
              </a:solidFill>
              <a:latin typeface="Calibri"/>
              <a:ea typeface="Calibri"/>
              <a:cs typeface="Calibri"/>
              <a:sym typeface="Calibri"/>
            </a:endParaRPr>
          </a:p>
        </p:txBody>
      </p:sp>
      <p:pic>
        <p:nvPicPr>
          <p:cNvPr id="285" name="Google Shape;285;p23"/>
          <p:cNvPicPr preferRelativeResize="0"/>
          <p:nvPr/>
        </p:nvPicPr>
        <p:blipFill rotWithShape="1">
          <a:blip r:embed="rId8">
            <a:alphaModFix/>
          </a:blip>
          <a:srcRect/>
          <a:stretch/>
        </p:blipFill>
        <p:spPr>
          <a:xfrm>
            <a:off x="6500826" y="4429132"/>
            <a:ext cx="2643174" cy="1828271"/>
          </a:xfrm>
          <a:prstGeom prst="rect">
            <a:avLst/>
          </a:prstGeom>
          <a:noFill/>
          <a:ln>
            <a:noFill/>
          </a:ln>
        </p:spPr>
      </p:pic>
      <p:sp>
        <p:nvSpPr>
          <p:cNvPr id="286" name="Google Shape;286;p23"/>
          <p:cNvSpPr/>
          <p:nvPr/>
        </p:nvSpPr>
        <p:spPr>
          <a:xfrm>
            <a:off x="6500826" y="4429132"/>
            <a:ext cx="1995675"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Stephen Avenue στο Calgary</a:t>
            </a:r>
            <a:endParaRPr sz="1200" b="1">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24"/>
          <p:cNvPicPr preferRelativeResize="0"/>
          <p:nvPr/>
        </p:nvPicPr>
        <p:blipFill rotWithShape="1">
          <a:blip r:embed="rId3">
            <a:alphaModFix/>
          </a:blip>
          <a:srcRect/>
          <a:stretch/>
        </p:blipFill>
        <p:spPr>
          <a:xfrm>
            <a:off x="714348" y="1357299"/>
            <a:ext cx="3214710" cy="2286016"/>
          </a:xfrm>
          <a:prstGeom prst="rect">
            <a:avLst/>
          </a:prstGeom>
          <a:noFill/>
          <a:ln>
            <a:noFill/>
          </a:ln>
        </p:spPr>
      </p:pic>
      <p:pic>
        <p:nvPicPr>
          <p:cNvPr id="292" name="Google Shape;292;p24" descr="ÎÏÎ¿ÏÎ­Î»ÎµÏÎ¼Î± ÎµÎ¹ÎºÏÎ½Î±Ï Î³Î¹Î± line colour"/>
          <p:cNvPicPr preferRelativeResize="0"/>
          <p:nvPr/>
        </p:nvPicPr>
        <p:blipFill rotWithShape="1">
          <a:blip r:embed="rId4">
            <a:alphaModFix/>
          </a:blip>
          <a:srcRect l="7142" t="77777" r="7142" b="11807"/>
          <a:stretch/>
        </p:blipFill>
        <p:spPr>
          <a:xfrm rot="5400000">
            <a:off x="-1685924" y="1685893"/>
            <a:ext cx="3657503" cy="285717"/>
          </a:xfrm>
          <a:prstGeom prst="rect">
            <a:avLst/>
          </a:prstGeom>
          <a:noFill/>
          <a:ln>
            <a:noFill/>
          </a:ln>
        </p:spPr>
      </p:pic>
      <p:pic>
        <p:nvPicPr>
          <p:cNvPr id="293" name="Google Shape;293;p24" descr="ÎÏÎ¿ÏÎ­Î»ÎµÏÎ¼Î± ÎµÎ¹ÎºÏÎ½Î±Ï Î³Î¹Î± line colour"/>
          <p:cNvPicPr preferRelativeResize="0"/>
          <p:nvPr/>
        </p:nvPicPr>
        <p:blipFill rotWithShape="1">
          <a:blip r:embed="rId4">
            <a:alphaModFix/>
          </a:blip>
          <a:srcRect l="7142" t="77777" r="7142" b="11807"/>
          <a:stretch/>
        </p:blipFill>
        <p:spPr>
          <a:xfrm rot="5400000">
            <a:off x="-1685931" y="4886383"/>
            <a:ext cx="3657516" cy="285718"/>
          </a:xfrm>
          <a:prstGeom prst="rect">
            <a:avLst/>
          </a:prstGeom>
          <a:noFill/>
          <a:ln>
            <a:noFill/>
          </a:ln>
        </p:spPr>
      </p:pic>
      <p:sp>
        <p:nvSpPr>
          <p:cNvPr id="294" name="Google Shape;294;p24"/>
          <p:cNvSpPr txBox="1"/>
          <p:nvPr/>
        </p:nvSpPr>
        <p:spPr>
          <a:xfrm>
            <a:off x="571472" y="165864"/>
            <a:ext cx="8286808" cy="52322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2800" b="1">
                <a:solidFill>
                  <a:srgbClr val="FFC000"/>
                </a:solidFill>
                <a:latin typeface="Calibri"/>
                <a:ea typeface="Calibri"/>
                <a:cs typeface="Calibri"/>
                <a:sym typeface="Calibri"/>
              </a:rPr>
              <a:t># για το περπάτημα</a:t>
            </a:r>
            <a:endParaRPr sz="2500" b="1">
              <a:solidFill>
                <a:srgbClr val="FFC000"/>
              </a:solidFill>
              <a:latin typeface="Calibri"/>
              <a:ea typeface="Calibri"/>
              <a:cs typeface="Calibri"/>
              <a:sym typeface="Calibri"/>
            </a:endParaRPr>
          </a:p>
        </p:txBody>
      </p:sp>
      <p:sp>
        <p:nvSpPr>
          <p:cNvPr id="295" name="Google Shape;295;p24"/>
          <p:cNvSpPr txBox="1"/>
          <p:nvPr/>
        </p:nvSpPr>
        <p:spPr>
          <a:xfrm>
            <a:off x="642910" y="789041"/>
            <a:ext cx="8215370" cy="353943"/>
          </a:xfrm>
          <a:prstGeom prst="rect">
            <a:avLst/>
          </a:prstGeom>
          <a:noFill/>
          <a:ln>
            <a:noFill/>
          </a:ln>
        </p:spPr>
        <p:txBody>
          <a:bodyPr spcFirstLastPara="1" wrap="square" lIns="91425" tIns="45700" rIns="91425" bIns="45700" anchor="t" anchorCtr="0">
            <a:noAutofit/>
          </a:bodyPr>
          <a:lstStyle/>
          <a:p>
            <a:pPr marL="0" marR="0" lvl="0" indent="-107950" algn="just" rtl="0">
              <a:spcBef>
                <a:spcPts val="0"/>
              </a:spcBef>
              <a:spcAft>
                <a:spcPts val="0"/>
              </a:spcAft>
              <a:buClr>
                <a:schemeClr val="dk1"/>
              </a:buClr>
              <a:buSzPts val="1700"/>
              <a:buFont typeface="Arial"/>
              <a:buChar char="•"/>
            </a:pPr>
            <a:r>
              <a:rPr lang="el-GR" sz="1700">
                <a:solidFill>
                  <a:schemeClr val="dk1"/>
                </a:solidFill>
                <a:latin typeface="Calibri"/>
                <a:ea typeface="Calibri"/>
                <a:cs typeface="Calibri"/>
                <a:sym typeface="Calibri"/>
              </a:rPr>
              <a:t> Ανάπτυξη δικτύων πεζοδρόμων και πράσινων διαδρομών (2)</a:t>
            </a:r>
            <a:endParaRPr/>
          </a:p>
        </p:txBody>
      </p:sp>
      <p:sp>
        <p:nvSpPr>
          <p:cNvPr id="296" name="Google Shape;296;p24"/>
          <p:cNvSpPr txBox="1"/>
          <p:nvPr/>
        </p:nvSpPr>
        <p:spPr>
          <a:xfrm>
            <a:off x="714348" y="3357562"/>
            <a:ext cx="292895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lt1"/>
                </a:solidFill>
                <a:latin typeface="Calibri"/>
                <a:ea typeface="Calibri"/>
                <a:cs typeface="Calibri"/>
                <a:sym typeface="Calibri"/>
              </a:rPr>
              <a:t>Ο Sai Yeung Choi Street , Hong Kong</a:t>
            </a:r>
            <a:endParaRPr sz="1200" b="1">
              <a:solidFill>
                <a:schemeClr val="lt1"/>
              </a:solidFill>
              <a:latin typeface="Calibri"/>
              <a:ea typeface="Calibri"/>
              <a:cs typeface="Calibri"/>
              <a:sym typeface="Calibri"/>
            </a:endParaRPr>
          </a:p>
        </p:txBody>
      </p:sp>
      <p:pic>
        <p:nvPicPr>
          <p:cNvPr id="297" name="Google Shape;297;p24" descr="ÎÏÎ¿ÏÎ­Î»ÎµÏÎ¼Î± ÎµÎ¹ÎºÏÎ½Î±Ï Î³Î¹Î± green chain london"/>
          <p:cNvPicPr preferRelativeResize="0"/>
          <p:nvPr/>
        </p:nvPicPr>
        <p:blipFill rotWithShape="1">
          <a:blip r:embed="rId5">
            <a:alphaModFix/>
          </a:blip>
          <a:srcRect/>
          <a:stretch/>
        </p:blipFill>
        <p:spPr>
          <a:xfrm>
            <a:off x="3990764" y="1357299"/>
            <a:ext cx="5153236" cy="3643338"/>
          </a:xfrm>
          <a:prstGeom prst="rect">
            <a:avLst/>
          </a:prstGeom>
          <a:noFill/>
          <a:ln>
            <a:noFill/>
          </a:ln>
        </p:spPr>
      </p:pic>
      <p:pic>
        <p:nvPicPr>
          <p:cNvPr id="298" name="Google Shape;298;p24"/>
          <p:cNvPicPr preferRelativeResize="0"/>
          <p:nvPr/>
        </p:nvPicPr>
        <p:blipFill rotWithShape="1">
          <a:blip r:embed="rId6">
            <a:alphaModFix/>
          </a:blip>
          <a:srcRect/>
          <a:stretch/>
        </p:blipFill>
        <p:spPr>
          <a:xfrm>
            <a:off x="714348" y="3714752"/>
            <a:ext cx="3214710" cy="1714512"/>
          </a:xfrm>
          <a:prstGeom prst="rect">
            <a:avLst/>
          </a:prstGeom>
          <a:noFill/>
          <a:ln>
            <a:noFill/>
          </a:ln>
        </p:spPr>
      </p:pic>
      <p:sp>
        <p:nvSpPr>
          <p:cNvPr id="299" name="Google Shape;299;p24"/>
          <p:cNvSpPr/>
          <p:nvPr/>
        </p:nvSpPr>
        <p:spPr>
          <a:xfrm>
            <a:off x="714348" y="5143512"/>
            <a:ext cx="218380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Stroget, Copenhagen, Denmark</a:t>
            </a:r>
            <a:endParaRPr sz="1200" b="1">
              <a:solidFill>
                <a:schemeClr val="dk1"/>
              </a:solidFill>
              <a:latin typeface="Calibri"/>
              <a:ea typeface="Calibri"/>
              <a:cs typeface="Calibri"/>
              <a:sym typeface="Calibri"/>
            </a:endParaRPr>
          </a:p>
        </p:txBody>
      </p:sp>
      <p:pic>
        <p:nvPicPr>
          <p:cNvPr id="300" name="Google Shape;300;p24"/>
          <p:cNvPicPr preferRelativeResize="0"/>
          <p:nvPr/>
        </p:nvPicPr>
        <p:blipFill rotWithShape="1">
          <a:blip r:embed="rId7">
            <a:alphaModFix/>
          </a:blip>
          <a:srcRect/>
          <a:stretch/>
        </p:blipFill>
        <p:spPr>
          <a:xfrm>
            <a:off x="4000496" y="5000636"/>
            <a:ext cx="2500330" cy="1857364"/>
          </a:xfrm>
          <a:prstGeom prst="rect">
            <a:avLst/>
          </a:prstGeom>
          <a:noFill/>
          <a:ln>
            <a:noFill/>
          </a:ln>
        </p:spPr>
      </p:pic>
      <p:pic>
        <p:nvPicPr>
          <p:cNvPr id="301" name="Google Shape;301;p24"/>
          <p:cNvPicPr preferRelativeResize="0"/>
          <p:nvPr/>
        </p:nvPicPr>
        <p:blipFill rotWithShape="1">
          <a:blip r:embed="rId8">
            <a:alphaModFix/>
          </a:blip>
          <a:srcRect/>
          <a:stretch/>
        </p:blipFill>
        <p:spPr>
          <a:xfrm>
            <a:off x="6572296" y="5000636"/>
            <a:ext cx="2571704" cy="1857364"/>
          </a:xfrm>
          <a:prstGeom prst="rect">
            <a:avLst/>
          </a:prstGeom>
          <a:noFill/>
          <a:ln>
            <a:noFill/>
          </a:ln>
        </p:spPr>
      </p:pic>
      <p:sp>
        <p:nvSpPr>
          <p:cNvPr id="302" name="Google Shape;302;p24"/>
          <p:cNvSpPr txBox="1"/>
          <p:nvPr/>
        </p:nvSpPr>
        <p:spPr>
          <a:xfrm>
            <a:off x="4000496" y="5000636"/>
            <a:ext cx="292895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lt1"/>
                </a:solidFill>
                <a:latin typeface="Calibri"/>
                <a:ea typeface="Calibri"/>
                <a:cs typeface="Calibri"/>
                <a:sym typeface="Calibri"/>
              </a:rPr>
              <a:t>Αλεξανδρούπολη, Ελλάδα</a:t>
            </a:r>
            <a:endParaRPr sz="1200" b="1">
              <a:solidFill>
                <a:schemeClr val="lt1"/>
              </a:solidFill>
              <a:latin typeface="Calibri"/>
              <a:ea typeface="Calibri"/>
              <a:cs typeface="Calibri"/>
              <a:sym typeface="Calibri"/>
            </a:endParaRPr>
          </a:p>
        </p:txBody>
      </p:sp>
      <p:sp>
        <p:nvSpPr>
          <p:cNvPr id="303" name="Google Shape;303;p24"/>
          <p:cNvSpPr txBox="1"/>
          <p:nvPr/>
        </p:nvSpPr>
        <p:spPr>
          <a:xfrm>
            <a:off x="6572264" y="5000636"/>
            <a:ext cx="292895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lt1"/>
                </a:solidFill>
                <a:latin typeface="Calibri"/>
                <a:ea typeface="Calibri"/>
                <a:cs typeface="Calibri"/>
                <a:sym typeface="Calibri"/>
              </a:rPr>
              <a:t>Αθήνα, Ελλάδα</a:t>
            </a:r>
            <a:endParaRPr sz="1200" b="1">
              <a:solidFill>
                <a:schemeClr val="lt1"/>
              </a:solidFill>
              <a:latin typeface="Calibri"/>
              <a:ea typeface="Calibri"/>
              <a:cs typeface="Calibri"/>
              <a:sym typeface="Calibri"/>
            </a:endParaRPr>
          </a:p>
        </p:txBody>
      </p:sp>
      <p:sp>
        <p:nvSpPr>
          <p:cNvPr id="304" name="Google Shape;304;p24"/>
          <p:cNvSpPr/>
          <p:nvPr/>
        </p:nvSpPr>
        <p:spPr>
          <a:xfrm>
            <a:off x="7004472" y="1357298"/>
            <a:ext cx="2139560"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Πράσινη Αλυσίδα, London, UK</a:t>
            </a:r>
            <a:endParaRPr sz="1200" b="1">
              <a:solidFill>
                <a:schemeClr val="dk1"/>
              </a:solidFill>
              <a:latin typeface="Calibri"/>
              <a:ea typeface="Calibri"/>
              <a:cs typeface="Calibri"/>
              <a:sym typeface="Calibri"/>
            </a:endParaRPr>
          </a:p>
        </p:txBody>
      </p:sp>
      <p:sp>
        <p:nvSpPr>
          <p:cNvPr id="305" name="Google Shape;305;p24"/>
          <p:cNvSpPr txBox="1"/>
          <p:nvPr/>
        </p:nvSpPr>
        <p:spPr>
          <a:xfrm>
            <a:off x="714348" y="5500702"/>
            <a:ext cx="3143272" cy="129266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1300">
                <a:solidFill>
                  <a:schemeClr val="dk1"/>
                </a:solidFill>
                <a:latin typeface="Calibri"/>
                <a:ea typeface="Calibri"/>
                <a:cs typeface="Calibri"/>
                <a:sym typeface="Calibri"/>
              </a:rPr>
              <a:t>Οι πεζοδρομήσεις μπορεί να γίνουν:</a:t>
            </a:r>
            <a:endParaRPr/>
          </a:p>
          <a:p>
            <a:pPr marL="0" marR="0" lvl="0" indent="-82550" algn="just" rtl="0">
              <a:spcBef>
                <a:spcPts val="0"/>
              </a:spcBef>
              <a:spcAft>
                <a:spcPts val="0"/>
              </a:spcAft>
              <a:buClr>
                <a:schemeClr val="dk1"/>
              </a:buClr>
              <a:buSzPts val="1300"/>
              <a:buFont typeface="Arial"/>
              <a:buChar char="•"/>
            </a:pPr>
            <a:r>
              <a:rPr lang="el-GR" sz="1300">
                <a:solidFill>
                  <a:schemeClr val="dk1"/>
                </a:solidFill>
                <a:latin typeface="Calibri"/>
                <a:ea typeface="Calibri"/>
                <a:cs typeface="Calibri"/>
                <a:sym typeface="Calibri"/>
              </a:rPr>
              <a:t>Με μόνιμές ή προσωρινές παρεμβάσεις</a:t>
            </a:r>
            <a:endParaRPr/>
          </a:p>
          <a:p>
            <a:pPr marL="0" marR="0" lvl="0" indent="-82550" algn="just" rtl="0">
              <a:spcBef>
                <a:spcPts val="0"/>
              </a:spcBef>
              <a:spcAft>
                <a:spcPts val="0"/>
              </a:spcAft>
              <a:buClr>
                <a:schemeClr val="dk1"/>
              </a:buClr>
              <a:buSzPts val="1300"/>
              <a:buFont typeface="Arial"/>
              <a:buChar char="•"/>
            </a:pPr>
            <a:r>
              <a:rPr lang="el-GR" sz="1300">
                <a:solidFill>
                  <a:schemeClr val="dk1"/>
                </a:solidFill>
                <a:latin typeface="Calibri"/>
                <a:ea typeface="Calibri"/>
                <a:cs typeface="Calibri"/>
                <a:sym typeface="Calibri"/>
              </a:rPr>
              <a:t>Για όλο το εικοσιτετράωρο ή μερικές ώρες</a:t>
            </a:r>
            <a:endParaRPr/>
          </a:p>
          <a:p>
            <a:pPr marL="0" marR="0" lvl="0" indent="-82550" algn="just" rtl="0">
              <a:spcBef>
                <a:spcPts val="0"/>
              </a:spcBef>
              <a:spcAft>
                <a:spcPts val="0"/>
              </a:spcAft>
              <a:buClr>
                <a:schemeClr val="dk1"/>
              </a:buClr>
              <a:buSzPts val="1300"/>
              <a:buFont typeface="Arial"/>
              <a:buChar char="•"/>
            </a:pPr>
            <a:r>
              <a:rPr lang="el-GR" sz="1300">
                <a:solidFill>
                  <a:schemeClr val="dk1"/>
                </a:solidFill>
                <a:latin typeface="Calibri"/>
                <a:ea typeface="Calibri"/>
                <a:cs typeface="Calibri"/>
                <a:sym typeface="Calibri"/>
              </a:rPr>
              <a:t>Αυτόνομα για πεζούς ή μίξη με ποδήλατο και ΜΜΜ</a:t>
            </a:r>
            <a:endParaRPr/>
          </a:p>
          <a:p>
            <a:pPr marL="0" marR="0" lvl="0" indent="-82550" algn="just" rtl="0">
              <a:spcBef>
                <a:spcPts val="0"/>
              </a:spcBef>
              <a:spcAft>
                <a:spcPts val="0"/>
              </a:spcAft>
              <a:buClr>
                <a:schemeClr val="dk1"/>
              </a:buClr>
              <a:buSzPts val="1300"/>
              <a:buFont typeface="Arial"/>
              <a:buChar char="•"/>
            </a:pPr>
            <a:r>
              <a:rPr lang="el-GR" sz="1300">
                <a:solidFill>
                  <a:schemeClr val="dk1"/>
                </a:solidFill>
                <a:latin typeface="Calibri"/>
                <a:ea typeface="Calibri"/>
                <a:cs typeface="Calibri"/>
                <a:sym typeface="Calibri"/>
              </a:rPr>
              <a:t>Οικονομικές!</a:t>
            </a:r>
            <a:endParaRPr sz="13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25" descr="ÎÏÎ¿ÏÎ­Î»ÎµÏÎ¼Î± ÎµÎ¹ÎºÏÎ½Î±Ï Î³Î¹Î± line colour"/>
          <p:cNvPicPr preferRelativeResize="0"/>
          <p:nvPr/>
        </p:nvPicPr>
        <p:blipFill rotWithShape="1">
          <a:blip r:embed="rId3">
            <a:alphaModFix/>
          </a:blip>
          <a:srcRect l="7142" t="77777" r="7142" b="11807"/>
          <a:stretch/>
        </p:blipFill>
        <p:spPr>
          <a:xfrm rot="5400000">
            <a:off x="-1685924" y="1685893"/>
            <a:ext cx="3657503" cy="285717"/>
          </a:xfrm>
          <a:prstGeom prst="rect">
            <a:avLst/>
          </a:prstGeom>
          <a:noFill/>
          <a:ln>
            <a:noFill/>
          </a:ln>
        </p:spPr>
      </p:pic>
      <p:pic>
        <p:nvPicPr>
          <p:cNvPr id="311" name="Google Shape;311;p25" descr="ÎÏÎ¿ÏÎ­Î»ÎµÏÎ¼Î± ÎµÎ¹ÎºÏÎ½Î±Ï Î³Î¹Î± line colour"/>
          <p:cNvPicPr preferRelativeResize="0"/>
          <p:nvPr/>
        </p:nvPicPr>
        <p:blipFill rotWithShape="1">
          <a:blip r:embed="rId3">
            <a:alphaModFix/>
          </a:blip>
          <a:srcRect l="7142" t="77777" r="7142" b="11807"/>
          <a:stretch/>
        </p:blipFill>
        <p:spPr>
          <a:xfrm rot="5400000">
            <a:off x="-1685931" y="4886383"/>
            <a:ext cx="3657516" cy="285718"/>
          </a:xfrm>
          <a:prstGeom prst="rect">
            <a:avLst/>
          </a:prstGeom>
          <a:noFill/>
          <a:ln>
            <a:noFill/>
          </a:ln>
        </p:spPr>
      </p:pic>
      <p:sp>
        <p:nvSpPr>
          <p:cNvPr id="312" name="Google Shape;312;p25"/>
          <p:cNvSpPr txBox="1"/>
          <p:nvPr/>
        </p:nvSpPr>
        <p:spPr>
          <a:xfrm>
            <a:off x="571472" y="165864"/>
            <a:ext cx="8286808" cy="52322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2800" b="1">
                <a:solidFill>
                  <a:srgbClr val="FFC000"/>
                </a:solidFill>
                <a:latin typeface="Calibri"/>
                <a:ea typeface="Calibri"/>
                <a:cs typeface="Calibri"/>
                <a:sym typeface="Calibri"/>
              </a:rPr>
              <a:t># για το περπάτημα</a:t>
            </a:r>
            <a:endParaRPr sz="2500" b="1">
              <a:solidFill>
                <a:srgbClr val="FFC000"/>
              </a:solidFill>
              <a:latin typeface="Calibri"/>
              <a:ea typeface="Calibri"/>
              <a:cs typeface="Calibri"/>
              <a:sym typeface="Calibri"/>
            </a:endParaRPr>
          </a:p>
        </p:txBody>
      </p:sp>
      <p:sp>
        <p:nvSpPr>
          <p:cNvPr id="313" name="Google Shape;313;p25"/>
          <p:cNvSpPr txBox="1"/>
          <p:nvPr/>
        </p:nvSpPr>
        <p:spPr>
          <a:xfrm>
            <a:off x="642910" y="789041"/>
            <a:ext cx="8215370" cy="353943"/>
          </a:xfrm>
          <a:prstGeom prst="rect">
            <a:avLst/>
          </a:prstGeom>
          <a:noFill/>
          <a:ln>
            <a:noFill/>
          </a:ln>
        </p:spPr>
        <p:txBody>
          <a:bodyPr spcFirstLastPara="1" wrap="square" lIns="91425" tIns="45700" rIns="91425" bIns="45700" anchor="t" anchorCtr="0">
            <a:noAutofit/>
          </a:bodyPr>
          <a:lstStyle/>
          <a:p>
            <a:pPr marL="0" marR="0" lvl="0" indent="-107950" algn="just" rtl="0">
              <a:spcBef>
                <a:spcPts val="0"/>
              </a:spcBef>
              <a:spcAft>
                <a:spcPts val="0"/>
              </a:spcAft>
              <a:buClr>
                <a:schemeClr val="dk1"/>
              </a:buClr>
              <a:buSzPts val="1700"/>
              <a:buFont typeface="Arial"/>
              <a:buChar char="•"/>
            </a:pPr>
            <a:r>
              <a:rPr lang="el-GR" sz="1700">
                <a:solidFill>
                  <a:schemeClr val="dk1"/>
                </a:solidFill>
                <a:latin typeface="Calibri"/>
                <a:ea typeface="Calibri"/>
                <a:cs typeface="Calibri"/>
                <a:sym typeface="Calibri"/>
              </a:rPr>
              <a:t> Ανάπτυξη δικτύων πεζοδρόμων και πράσινων διαδρομών (3)</a:t>
            </a:r>
            <a:endParaRPr/>
          </a:p>
        </p:txBody>
      </p:sp>
      <p:pic>
        <p:nvPicPr>
          <p:cNvPr id="314" name="Google Shape;314;p25" descr="ÎÏÎ¿ÏÎ­Î»ÎµÏÎ¼Î± ÎµÎ¹ÎºÏÎ½Î±Ï Î³Î¹Î± new york high line"/>
          <p:cNvPicPr preferRelativeResize="0"/>
          <p:nvPr/>
        </p:nvPicPr>
        <p:blipFill rotWithShape="1">
          <a:blip r:embed="rId4">
            <a:alphaModFix/>
          </a:blip>
          <a:srcRect/>
          <a:stretch/>
        </p:blipFill>
        <p:spPr>
          <a:xfrm>
            <a:off x="642910" y="1285860"/>
            <a:ext cx="5625743" cy="4214842"/>
          </a:xfrm>
          <a:prstGeom prst="rect">
            <a:avLst/>
          </a:prstGeom>
          <a:noFill/>
          <a:ln>
            <a:noFill/>
          </a:ln>
        </p:spPr>
      </p:pic>
      <p:pic>
        <p:nvPicPr>
          <p:cNvPr id="315" name="Google Shape;315;p25" descr="ÎÏÎ¿ÏÎ­Î»ÎµÏÎ¼Î± ÎµÎ¹ÎºÏÎ½Î±Ï Î³Î¹Î± new york high line"/>
          <p:cNvPicPr preferRelativeResize="0"/>
          <p:nvPr/>
        </p:nvPicPr>
        <p:blipFill rotWithShape="1">
          <a:blip r:embed="rId5">
            <a:alphaModFix/>
          </a:blip>
          <a:srcRect/>
          <a:stretch/>
        </p:blipFill>
        <p:spPr>
          <a:xfrm>
            <a:off x="6357950" y="1285860"/>
            <a:ext cx="2786050" cy="1808632"/>
          </a:xfrm>
          <a:prstGeom prst="rect">
            <a:avLst/>
          </a:prstGeom>
          <a:noFill/>
          <a:ln>
            <a:noFill/>
          </a:ln>
        </p:spPr>
      </p:pic>
      <p:pic>
        <p:nvPicPr>
          <p:cNvPr id="316" name="Google Shape;316;p25" descr="ÎÏÎ¿ÏÎ­Î»ÎµÏÎ¼Î± ÎµÎ¹ÎºÏÎ½Î±Ï Î³Î¹Î± new york high line"/>
          <p:cNvPicPr preferRelativeResize="0"/>
          <p:nvPr/>
        </p:nvPicPr>
        <p:blipFill rotWithShape="1">
          <a:blip r:embed="rId6">
            <a:alphaModFix/>
          </a:blip>
          <a:srcRect/>
          <a:stretch/>
        </p:blipFill>
        <p:spPr>
          <a:xfrm>
            <a:off x="6357949" y="3143248"/>
            <a:ext cx="2812871" cy="1500198"/>
          </a:xfrm>
          <a:prstGeom prst="rect">
            <a:avLst/>
          </a:prstGeom>
          <a:noFill/>
          <a:ln>
            <a:noFill/>
          </a:ln>
        </p:spPr>
      </p:pic>
      <p:pic>
        <p:nvPicPr>
          <p:cNvPr id="317" name="Google Shape;317;p25" descr="ÎÏÎ¿ÏÎ­Î»ÎµÏÎ¼Î± ÎµÎ¹ÎºÏÎ½Î±Ï Î³Î¹Î± new york high line"/>
          <p:cNvPicPr preferRelativeResize="0"/>
          <p:nvPr/>
        </p:nvPicPr>
        <p:blipFill rotWithShape="1">
          <a:blip r:embed="rId7">
            <a:alphaModFix/>
          </a:blip>
          <a:srcRect/>
          <a:stretch/>
        </p:blipFill>
        <p:spPr>
          <a:xfrm>
            <a:off x="6356250" y="4714884"/>
            <a:ext cx="2787750" cy="1857364"/>
          </a:xfrm>
          <a:prstGeom prst="rect">
            <a:avLst/>
          </a:prstGeom>
          <a:noFill/>
          <a:ln>
            <a:noFill/>
          </a:ln>
        </p:spPr>
      </p:pic>
      <p:sp>
        <p:nvSpPr>
          <p:cNvPr id="318" name="Google Shape;318;p25"/>
          <p:cNvSpPr txBox="1"/>
          <p:nvPr/>
        </p:nvSpPr>
        <p:spPr>
          <a:xfrm>
            <a:off x="3000364" y="5572140"/>
            <a:ext cx="3143272" cy="30777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l-GR" sz="1400" b="1">
                <a:solidFill>
                  <a:schemeClr val="dk1"/>
                </a:solidFill>
                <a:latin typeface="Calibri"/>
                <a:ea typeface="Calibri"/>
                <a:cs typeface="Calibri"/>
                <a:sym typeface="Calibri"/>
              </a:rPr>
              <a:t>High Line - New York, NY, USA</a:t>
            </a:r>
            <a:endParaRPr sz="1400" b="1">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26" descr="ÎÏÎ¿ÏÎ­Î»ÎµÏÎ¼Î± ÎµÎ¹ÎºÏÎ½Î±Ï Î³Î¹Î± line colour"/>
          <p:cNvPicPr preferRelativeResize="0"/>
          <p:nvPr/>
        </p:nvPicPr>
        <p:blipFill rotWithShape="1">
          <a:blip r:embed="rId3">
            <a:alphaModFix/>
          </a:blip>
          <a:srcRect l="7142" t="77777" r="7142" b="11807"/>
          <a:stretch/>
        </p:blipFill>
        <p:spPr>
          <a:xfrm rot="5400000">
            <a:off x="-1685924" y="1685893"/>
            <a:ext cx="3657503" cy="285717"/>
          </a:xfrm>
          <a:prstGeom prst="rect">
            <a:avLst/>
          </a:prstGeom>
          <a:noFill/>
          <a:ln>
            <a:noFill/>
          </a:ln>
        </p:spPr>
      </p:pic>
      <p:pic>
        <p:nvPicPr>
          <p:cNvPr id="324" name="Google Shape;324;p26" descr="ÎÏÎ¿ÏÎ­Î»ÎµÏÎ¼Î± ÎµÎ¹ÎºÏÎ½Î±Ï Î³Î¹Î± line colour"/>
          <p:cNvPicPr preferRelativeResize="0"/>
          <p:nvPr/>
        </p:nvPicPr>
        <p:blipFill rotWithShape="1">
          <a:blip r:embed="rId3">
            <a:alphaModFix/>
          </a:blip>
          <a:srcRect l="7142" t="77777" r="7142" b="11807"/>
          <a:stretch/>
        </p:blipFill>
        <p:spPr>
          <a:xfrm rot="5400000">
            <a:off x="-1685931" y="4886383"/>
            <a:ext cx="3657516" cy="285718"/>
          </a:xfrm>
          <a:prstGeom prst="rect">
            <a:avLst/>
          </a:prstGeom>
          <a:noFill/>
          <a:ln>
            <a:noFill/>
          </a:ln>
        </p:spPr>
      </p:pic>
      <p:sp>
        <p:nvSpPr>
          <p:cNvPr id="325" name="Google Shape;325;p26"/>
          <p:cNvSpPr txBox="1"/>
          <p:nvPr/>
        </p:nvSpPr>
        <p:spPr>
          <a:xfrm>
            <a:off x="571472" y="165864"/>
            <a:ext cx="8286808" cy="52322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2800" b="1">
                <a:solidFill>
                  <a:srgbClr val="FFC000"/>
                </a:solidFill>
                <a:latin typeface="Calibri"/>
                <a:ea typeface="Calibri"/>
                <a:cs typeface="Calibri"/>
                <a:sym typeface="Calibri"/>
              </a:rPr>
              <a:t># για το περπάτημα</a:t>
            </a:r>
            <a:endParaRPr sz="2500" b="1">
              <a:solidFill>
                <a:srgbClr val="FFC000"/>
              </a:solidFill>
              <a:latin typeface="Calibri"/>
              <a:ea typeface="Calibri"/>
              <a:cs typeface="Calibri"/>
              <a:sym typeface="Calibri"/>
            </a:endParaRPr>
          </a:p>
        </p:txBody>
      </p:sp>
      <p:sp>
        <p:nvSpPr>
          <p:cNvPr id="326" name="Google Shape;326;p26"/>
          <p:cNvSpPr txBox="1"/>
          <p:nvPr/>
        </p:nvSpPr>
        <p:spPr>
          <a:xfrm>
            <a:off x="642910" y="789041"/>
            <a:ext cx="8215370" cy="353943"/>
          </a:xfrm>
          <a:prstGeom prst="rect">
            <a:avLst/>
          </a:prstGeom>
          <a:noFill/>
          <a:ln>
            <a:noFill/>
          </a:ln>
        </p:spPr>
        <p:txBody>
          <a:bodyPr spcFirstLastPara="1" wrap="square" lIns="91425" tIns="45700" rIns="91425" bIns="45700" anchor="t" anchorCtr="0">
            <a:noAutofit/>
          </a:bodyPr>
          <a:lstStyle/>
          <a:p>
            <a:pPr marL="0" marR="0" lvl="0" indent="-107950" algn="just" rtl="0">
              <a:spcBef>
                <a:spcPts val="0"/>
              </a:spcBef>
              <a:spcAft>
                <a:spcPts val="0"/>
              </a:spcAft>
              <a:buClr>
                <a:schemeClr val="dk1"/>
              </a:buClr>
              <a:buSzPts val="1700"/>
              <a:buFont typeface="Arial"/>
              <a:buChar char="•"/>
            </a:pPr>
            <a:r>
              <a:rPr lang="el-GR" sz="1700">
                <a:solidFill>
                  <a:schemeClr val="dk1"/>
                </a:solidFill>
                <a:latin typeface="Calibri"/>
                <a:ea typeface="Calibri"/>
                <a:cs typeface="Calibri"/>
                <a:sym typeface="Calibri"/>
              </a:rPr>
              <a:t>Ζώνες Ήπιας Κυκλοφορίας</a:t>
            </a:r>
            <a:endParaRPr/>
          </a:p>
        </p:txBody>
      </p:sp>
      <p:pic>
        <p:nvPicPr>
          <p:cNvPr id="327" name="Google Shape;327;p26" descr="https://www.acheloostv.gr/news/wp-content/uploads/2018/07/IMG_20180730_120545.jpg"/>
          <p:cNvPicPr preferRelativeResize="0"/>
          <p:nvPr/>
        </p:nvPicPr>
        <p:blipFill rotWithShape="1">
          <a:blip r:embed="rId4">
            <a:alphaModFix/>
          </a:blip>
          <a:srcRect/>
          <a:stretch/>
        </p:blipFill>
        <p:spPr>
          <a:xfrm>
            <a:off x="714348" y="1214422"/>
            <a:ext cx="2700000" cy="3600000"/>
          </a:xfrm>
          <a:prstGeom prst="rect">
            <a:avLst/>
          </a:prstGeom>
          <a:noFill/>
          <a:ln>
            <a:noFill/>
          </a:ln>
        </p:spPr>
      </p:pic>
      <p:pic>
        <p:nvPicPr>
          <p:cNvPr id="328" name="Google Shape;328;p26"/>
          <p:cNvPicPr preferRelativeResize="0"/>
          <p:nvPr/>
        </p:nvPicPr>
        <p:blipFill rotWithShape="1">
          <a:blip r:embed="rId5">
            <a:alphaModFix/>
          </a:blip>
          <a:srcRect l="34569" t="26040" r="35547" b="33333"/>
          <a:stretch/>
        </p:blipFill>
        <p:spPr>
          <a:xfrm>
            <a:off x="3500430" y="1214422"/>
            <a:ext cx="3214710" cy="2458308"/>
          </a:xfrm>
          <a:prstGeom prst="rect">
            <a:avLst/>
          </a:prstGeom>
          <a:noFill/>
          <a:ln>
            <a:noFill/>
          </a:ln>
        </p:spPr>
      </p:pic>
      <p:pic>
        <p:nvPicPr>
          <p:cNvPr id="329" name="Google Shape;329;p26" descr="ÎÏÎ¿ÏÎ­Î»ÎµÏÎ¼Î± ÎµÎ¹ÎºÏÎ½Î±Ï Î³Î¹Î± calm traffic"/>
          <p:cNvPicPr preferRelativeResize="0"/>
          <p:nvPr/>
        </p:nvPicPr>
        <p:blipFill rotWithShape="1">
          <a:blip r:embed="rId6">
            <a:alphaModFix/>
          </a:blip>
          <a:srcRect/>
          <a:stretch/>
        </p:blipFill>
        <p:spPr>
          <a:xfrm>
            <a:off x="3500430" y="3714726"/>
            <a:ext cx="4714908" cy="3143273"/>
          </a:xfrm>
          <a:prstGeom prst="rect">
            <a:avLst/>
          </a:prstGeom>
          <a:noFill/>
          <a:ln>
            <a:noFill/>
          </a:ln>
        </p:spPr>
      </p:pic>
      <p:sp>
        <p:nvSpPr>
          <p:cNvPr id="330" name="Google Shape;330;p26"/>
          <p:cNvSpPr/>
          <p:nvPr/>
        </p:nvSpPr>
        <p:spPr>
          <a:xfrm>
            <a:off x="3500430" y="3714752"/>
            <a:ext cx="190981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Bloomington, Indiana, USA</a:t>
            </a:r>
            <a:endParaRPr sz="1200" b="1">
              <a:solidFill>
                <a:schemeClr val="dk1"/>
              </a:solidFill>
              <a:latin typeface="Calibri"/>
              <a:ea typeface="Calibri"/>
              <a:cs typeface="Calibri"/>
              <a:sym typeface="Calibri"/>
            </a:endParaRPr>
          </a:p>
        </p:txBody>
      </p:sp>
      <p:sp>
        <p:nvSpPr>
          <p:cNvPr id="331" name="Google Shape;331;p26"/>
          <p:cNvSpPr/>
          <p:nvPr/>
        </p:nvSpPr>
        <p:spPr>
          <a:xfrm>
            <a:off x="3500430" y="1285860"/>
            <a:ext cx="1632755"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Delft, The Netherlands</a:t>
            </a:r>
            <a:endParaRPr sz="1200" b="1">
              <a:solidFill>
                <a:schemeClr val="dk1"/>
              </a:solidFill>
              <a:latin typeface="Calibri"/>
              <a:ea typeface="Calibri"/>
              <a:cs typeface="Calibri"/>
              <a:sym typeface="Calibri"/>
            </a:endParaRPr>
          </a:p>
        </p:txBody>
      </p:sp>
      <p:sp>
        <p:nvSpPr>
          <p:cNvPr id="332" name="Google Shape;332;p26"/>
          <p:cNvSpPr/>
          <p:nvPr/>
        </p:nvSpPr>
        <p:spPr>
          <a:xfrm>
            <a:off x="642910" y="1214422"/>
            <a:ext cx="1232004"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Αγρίνιο, Ελλάδα</a:t>
            </a:r>
            <a:endParaRPr sz="1200" b="1">
              <a:solidFill>
                <a:schemeClr val="dk1"/>
              </a:solidFill>
              <a:latin typeface="Calibri"/>
              <a:ea typeface="Calibri"/>
              <a:cs typeface="Calibri"/>
              <a:sym typeface="Calibri"/>
            </a:endParaRPr>
          </a:p>
        </p:txBody>
      </p:sp>
      <p:pic>
        <p:nvPicPr>
          <p:cNvPr id="333" name="Google Shape;333;p26" descr="Î£ÏÎµÏÎ¹ÎºÎ® ÎµÎ¹ÎºÏÎ½Î±"/>
          <p:cNvPicPr preferRelativeResize="0"/>
          <p:nvPr/>
        </p:nvPicPr>
        <p:blipFill rotWithShape="1">
          <a:blip r:embed="rId7">
            <a:alphaModFix/>
          </a:blip>
          <a:srcRect/>
          <a:stretch/>
        </p:blipFill>
        <p:spPr>
          <a:xfrm>
            <a:off x="677865" y="4857760"/>
            <a:ext cx="2717995" cy="1857388"/>
          </a:xfrm>
          <a:prstGeom prst="rect">
            <a:avLst/>
          </a:prstGeom>
          <a:noFill/>
          <a:ln>
            <a:noFill/>
          </a:ln>
        </p:spPr>
      </p:pic>
      <p:sp>
        <p:nvSpPr>
          <p:cNvPr id="334" name="Google Shape;334;p26"/>
          <p:cNvSpPr/>
          <p:nvPr/>
        </p:nvSpPr>
        <p:spPr>
          <a:xfrm>
            <a:off x="714348" y="4857760"/>
            <a:ext cx="448905"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USA</a:t>
            </a:r>
            <a:endParaRPr sz="1200">
              <a:solidFill>
                <a:schemeClr val="dk1"/>
              </a:solidFill>
              <a:latin typeface="Calibri"/>
              <a:ea typeface="Calibri"/>
              <a:cs typeface="Calibri"/>
              <a:sym typeface="Calibri"/>
            </a:endParaRPr>
          </a:p>
        </p:txBody>
      </p:sp>
      <p:pic>
        <p:nvPicPr>
          <p:cNvPr id="335" name="Google Shape;335;p26" descr="Î£ÏÎµÏÎ¹ÎºÎ® ÎµÎ¹ÎºÏÎ½Î±"/>
          <p:cNvPicPr preferRelativeResize="0"/>
          <p:nvPr/>
        </p:nvPicPr>
        <p:blipFill rotWithShape="1">
          <a:blip r:embed="rId8">
            <a:alphaModFix/>
          </a:blip>
          <a:srcRect l="7420" r="10963" b="15908"/>
          <a:stretch/>
        </p:blipFill>
        <p:spPr>
          <a:xfrm>
            <a:off x="6786546" y="1214422"/>
            <a:ext cx="2357454" cy="2428892"/>
          </a:xfrm>
          <a:prstGeom prst="rect">
            <a:avLst/>
          </a:prstGeom>
          <a:noFill/>
          <a:ln>
            <a:noFill/>
          </a:ln>
        </p:spPr>
      </p:pic>
      <p:sp>
        <p:nvSpPr>
          <p:cNvPr id="336" name="Google Shape;336;p26"/>
          <p:cNvSpPr/>
          <p:nvPr/>
        </p:nvSpPr>
        <p:spPr>
          <a:xfrm>
            <a:off x="6786578" y="1214422"/>
            <a:ext cx="1245084"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New Delhi, India</a:t>
            </a:r>
            <a:endParaRPr sz="1200" b="1">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27" descr="ÎÏÎ¿ÏÎ­Î»ÎµÏÎ¼Î± ÎµÎ¹ÎºÏÎ½Î±Ï Î³Î¹Î± line colour"/>
          <p:cNvPicPr preferRelativeResize="0"/>
          <p:nvPr/>
        </p:nvPicPr>
        <p:blipFill rotWithShape="1">
          <a:blip r:embed="rId3">
            <a:alphaModFix/>
          </a:blip>
          <a:srcRect l="7142" t="77777" r="7142" b="11807"/>
          <a:stretch/>
        </p:blipFill>
        <p:spPr>
          <a:xfrm rot="5400000">
            <a:off x="-1685924" y="1685893"/>
            <a:ext cx="3657503" cy="285717"/>
          </a:xfrm>
          <a:prstGeom prst="rect">
            <a:avLst/>
          </a:prstGeom>
          <a:noFill/>
          <a:ln>
            <a:noFill/>
          </a:ln>
        </p:spPr>
      </p:pic>
      <p:pic>
        <p:nvPicPr>
          <p:cNvPr id="342" name="Google Shape;342;p27" descr="ÎÏÎ¿ÏÎ­Î»ÎµÏÎ¼Î± ÎµÎ¹ÎºÏÎ½Î±Ï Î³Î¹Î± line colour"/>
          <p:cNvPicPr preferRelativeResize="0"/>
          <p:nvPr/>
        </p:nvPicPr>
        <p:blipFill rotWithShape="1">
          <a:blip r:embed="rId3">
            <a:alphaModFix/>
          </a:blip>
          <a:srcRect l="7142" t="77777" r="7142" b="11807"/>
          <a:stretch/>
        </p:blipFill>
        <p:spPr>
          <a:xfrm rot="5400000">
            <a:off x="-1685931" y="4886383"/>
            <a:ext cx="3657516" cy="285718"/>
          </a:xfrm>
          <a:prstGeom prst="rect">
            <a:avLst/>
          </a:prstGeom>
          <a:noFill/>
          <a:ln>
            <a:noFill/>
          </a:ln>
        </p:spPr>
      </p:pic>
      <p:sp>
        <p:nvSpPr>
          <p:cNvPr id="343" name="Google Shape;343;p27"/>
          <p:cNvSpPr txBox="1"/>
          <p:nvPr/>
        </p:nvSpPr>
        <p:spPr>
          <a:xfrm>
            <a:off x="571472" y="165864"/>
            <a:ext cx="8286808" cy="52322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2800" b="1">
                <a:solidFill>
                  <a:srgbClr val="FFC000"/>
                </a:solidFill>
                <a:latin typeface="Calibri"/>
                <a:ea typeface="Calibri"/>
                <a:cs typeface="Calibri"/>
                <a:sym typeface="Calibri"/>
              </a:rPr>
              <a:t># για το περπάτημα</a:t>
            </a:r>
            <a:endParaRPr sz="2500" b="1">
              <a:solidFill>
                <a:srgbClr val="FFC000"/>
              </a:solidFill>
              <a:latin typeface="Calibri"/>
              <a:ea typeface="Calibri"/>
              <a:cs typeface="Calibri"/>
              <a:sym typeface="Calibri"/>
            </a:endParaRPr>
          </a:p>
        </p:txBody>
      </p:sp>
      <p:sp>
        <p:nvSpPr>
          <p:cNvPr id="344" name="Google Shape;344;p27"/>
          <p:cNvSpPr txBox="1"/>
          <p:nvPr/>
        </p:nvSpPr>
        <p:spPr>
          <a:xfrm>
            <a:off x="642910" y="789041"/>
            <a:ext cx="8215370" cy="353943"/>
          </a:xfrm>
          <a:prstGeom prst="rect">
            <a:avLst/>
          </a:prstGeom>
          <a:noFill/>
          <a:ln>
            <a:noFill/>
          </a:ln>
        </p:spPr>
        <p:txBody>
          <a:bodyPr spcFirstLastPara="1" wrap="square" lIns="91425" tIns="45700" rIns="91425" bIns="45700" anchor="t" anchorCtr="0">
            <a:noAutofit/>
          </a:bodyPr>
          <a:lstStyle/>
          <a:p>
            <a:pPr marL="0" marR="0" lvl="0" indent="-107950" algn="just" rtl="0">
              <a:spcBef>
                <a:spcPts val="0"/>
              </a:spcBef>
              <a:spcAft>
                <a:spcPts val="0"/>
              </a:spcAft>
              <a:buClr>
                <a:schemeClr val="dk1"/>
              </a:buClr>
              <a:buSzPts val="1700"/>
              <a:buFont typeface="Arial"/>
              <a:buChar char="•"/>
            </a:pPr>
            <a:r>
              <a:rPr lang="el-GR" sz="1700">
                <a:solidFill>
                  <a:schemeClr val="dk1"/>
                </a:solidFill>
                <a:latin typeface="Calibri"/>
                <a:ea typeface="Calibri"/>
                <a:cs typeface="Calibri"/>
                <a:sym typeface="Calibri"/>
              </a:rPr>
              <a:t> Ενίσχυση αστικού εξοπλισμού</a:t>
            </a:r>
            <a:endParaRPr/>
          </a:p>
        </p:txBody>
      </p:sp>
      <p:pic>
        <p:nvPicPr>
          <p:cNvPr id="345" name="Google Shape;345;p27"/>
          <p:cNvPicPr preferRelativeResize="0"/>
          <p:nvPr/>
        </p:nvPicPr>
        <p:blipFill rotWithShape="1">
          <a:blip r:embed="rId4">
            <a:alphaModFix/>
          </a:blip>
          <a:srcRect/>
          <a:stretch/>
        </p:blipFill>
        <p:spPr>
          <a:xfrm>
            <a:off x="571472" y="3563937"/>
            <a:ext cx="5270500" cy="3294063"/>
          </a:xfrm>
          <a:prstGeom prst="rect">
            <a:avLst/>
          </a:prstGeom>
          <a:noFill/>
          <a:ln>
            <a:noFill/>
          </a:ln>
        </p:spPr>
      </p:pic>
      <p:sp>
        <p:nvSpPr>
          <p:cNvPr id="346" name="Google Shape;346;p27"/>
          <p:cNvSpPr txBox="1"/>
          <p:nvPr/>
        </p:nvSpPr>
        <p:spPr>
          <a:xfrm>
            <a:off x="571472" y="3571876"/>
            <a:ext cx="228601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Washington, DC, USA</a:t>
            </a:r>
            <a:endParaRPr sz="1200" b="1">
              <a:solidFill>
                <a:schemeClr val="dk1"/>
              </a:solidFill>
              <a:latin typeface="Calibri"/>
              <a:ea typeface="Calibri"/>
              <a:cs typeface="Calibri"/>
              <a:sym typeface="Calibri"/>
            </a:endParaRPr>
          </a:p>
        </p:txBody>
      </p:sp>
      <p:pic>
        <p:nvPicPr>
          <p:cNvPr id="347" name="Google Shape;347;p27" descr="ÎÏÎ¿ÏÎ­Î»ÎµÏÎ¼Î± ÎµÎ¹ÎºÏÎ½Î±Ï Î³Î¹Î± parklets"/>
          <p:cNvPicPr preferRelativeResize="0"/>
          <p:nvPr/>
        </p:nvPicPr>
        <p:blipFill rotWithShape="1">
          <a:blip r:embed="rId5">
            <a:alphaModFix/>
          </a:blip>
          <a:srcRect r="5769"/>
          <a:stretch/>
        </p:blipFill>
        <p:spPr>
          <a:xfrm>
            <a:off x="571473" y="1419765"/>
            <a:ext cx="3500461" cy="2089562"/>
          </a:xfrm>
          <a:prstGeom prst="rect">
            <a:avLst/>
          </a:prstGeom>
          <a:noFill/>
          <a:ln>
            <a:noFill/>
          </a:ln>
        </p:spPr>
      </p:pic>
      <p:sp>
        <p:nvSpPr>
          <p:cNvPr id="348" name="Google Shape;348;p27"/>
          <p:cNvSpPr txBox="1"/>
          <p:nvPr/>
        </p:nvSpPr>
        <p:spPr>
          <a:xfrm>
            <a:off x="571472" y="1428736"/>
            <a:ext cx="228601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Chicago, TX, USA</a:t>
            </a:r>
            <a:endParaRPr sz="1200" b="1">
              <a:solidFill>
                <a:schemeClr val="dk1"/>
              </a:solidFill>
              <a:latin typeface="Calibri"/>
              <a:ea typeface="Calibri"/>
              <a:cs typeface="Calibri"/>
              <a:sym typeface="Calibri"/>
            </a:endParaRPr>
          </a:p>
        </p:txBody>
      </p:sp>
      <p:pic>
        <p:nvPicPr>
          <p:cNvPr id="349" name="Google Shape;349;p27" descr="ÎÏÎ¿ÏÎ­Î»ÎµÏÎ¼Î± ÎµÎ¹ÎºÏÎ½Î±Ï Î³Î¹Î± parklets"/>
          <p:cNvPicPr preferRelativeResize="0"/>
          <p:nvPr/>
        </p:nvPicPr>
        <p:blipFill rotWithShape="1">
          <a:blip r:embed="rId6">
            <a:alphaModFix/>
          </a:blip>
          <a:srcRect/>
          <a:stretch/>
        </p:blipFill>
        <p:spPr>
          <a:xfrm>
            <a:off x="4143372" y="1428736"/>
            <a:ext cx="2857520" cy="2089538"/>
          </a:xfrm>
          <a:prstGeom prst="rect">
            <a:avLst/>
          </a:prstGeom>
          <a:noFill/>
          <a:ln>
            <a:noFill/>
          </a:ln>
        </p:spPr>
      </p:pic>
      <p:sp>
        <p:nvSpPr>
          <p:cNvPr id="350" name="Google Shape;350;p27"/>
          <p:cNvSpPr txBox="1"/>
          <p:nvPr/>
        </p:nvSpPr>
        <p:spPr>
          <a:xfrm>
            <a:off x="4143372" y="1428736"/>
            <a:ext cx="228601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Quebec, Canada</a:t>
            </a:r>
            <a:endParaRPr sz="1200" b="1">
              <a:solidFill>
                <a:schemeClr val="dk1"/>
              </a:solidFill>
              <a:latin typeface="Calibri"/>
              <a:ea typeface="Calibri"/>
              <a:cs typeface="Calibri"/>
              <a:sym typeface="Calibri"/>
            </a:endParaRPr>
          </a:p>
        </p:txBody>
      </p:sp>
      <p:pic>
        <p:nvPicPr>
          <p:cNvPr id="351" name="Google Shape;351;p27" descr="ÎÏÎ¿ÏÎ­Î»ÎµÏÎ¼Î± ÎµÎ¹ÎºÏÎ½Î±Ï Î³Î¹Î± las ramblas chairs"/>
          <p:cNvPicPr preferRelativeResize="0"/>
          <p:nvPr/>
        </p:nvPicPr>
        <p:blipFill rotWithShape="1">
          <a:blip r:embed="rId7">
            <a:alphaModFix/>
          </a:blip>
          <a:srcRect l="26958" b="11777"/>
          <a:stretch/>
        </p:blipFill>
        <p:spPr>
          <a:xfrm>
            <a:off x="7072330" y="1428736"/>
            <a:ext cx="2357453" cy="2071702"/>
          </a:xfrm>
          <a:prstGeom prst="rect">
            <a:avLst/>
          </a:prstGeom>
          <a:noFill/>
          <a:ln>
            <a:noFill/>
          </a:ln>
        </p:spPr>
      </p:pic>
      <p:sp>
        <p:nvSpPr>
          <p:cNvPr id="352" name="Google Shape;352;p27"/>
          <p:cNvSpPr txBox="1"/>
          <p:nvPr/>
        </p:nvSpPr>
        <p:spPr>
          <a:xfrm>
            <a:off x="7072330" y="1428736"/>
            <a:ext cx="228601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lt1"/>
                </a:solidFill>
                <a:latin typeface="Calibri"/>
                <a:ea typeface="Calibri"/>
                <a:cs typeface="Calibri"/>
                <a:sym typeface="Calibri"/>
              </a:rPr>
              <a:t>Las Ramblas, Barcelona, Spain</a:t>
            </a:r>
            <a:endParaRPr sz="1200" b="1">
              <a:solidFill>
                <a:schemeClr val="lt1"/>
              </a:solidFill>
              <a:latin typeface="Calibri"/>
              <a:ea typeface="Calibri"/>
              <a:cs typeface="Calibri"/>
              <a:sym typeface="Calibri"/>
            </a:endParaRPr>
          </a:p>
        </p:txBody>
      </p:sp>
      <p:pic>
        <p:nvPicPr>
          <p:cNvPr id="353" name="Google Shape;353;p27" descr="ÎÏÎ¿ÏÎ­Î»ÎµÏÎ¼Î± ÎµÎ¹ÎºÏÎ½Î±Ï Î³Î¹Î± bench weird"/>
          <p:cNvPicPr preferRelativeResize="0"/>
          <p:nvPr/>
        </p:nvPicPr>
        <p:blipFill rotWithShape="1">
          <a:blip r:embed="rId8">
            <a:alphaModFix/>
          </a:blip>
          <a:srcRect/>
          <a:stretch/>
        </p:blipFill>
        <p:spPr>
          <a:xfrm>
            <a:off x="5929322" y="3571876"/>
            <a:ext cx="3214678" cy="2137892"/>
          </a:xfrm>
          <a:prstGeom prst="rect">
            <a:avLst/>
          </a:prstGeom>
          <a:noFill/>
          <a:ln>
            <a:noFill/>
          </a:ln>
        </p:spPr>
      </p:pic>
      <p:sp>
        <p:nvSpPr>
          <p:cNvPr id="354" name="Google Shape;354;p27"/>
          <p:cNvSpPr txBox="1"/>
          <p:nvPr/>
        </p:nvSpPr>
        <p:spPr>
          <a:xfrm>
            <a:off x="5929322" y="5429264"/>
            <a:ext cx="228601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lt1"/>
                </a:solidFill>
                <a:latin typeface="Calibri"/>
                <a:ea typeface="Calibri"/>
                <a:cs typeface="Calibri"/>
                <a:sym typeface="Calibri"/>
              </a:rPr>
              <a:t>Manchester, UK</a:t>
            </a:r>
            <a:endParaRPr sz="1200" b="1">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28" descr="Î£ÏÎµÏÎ¹ÎºÎ® ÎµÎ¹ÎºÏÎ½Î±"/>
          <p:cNvPicPr preferRelativeResize="0"/>
          <p:nvPr/>
        </p:nvPicPr>
        <p:blipFill rotWithShape="1">
          <a:blip r:embed="rId3">
            <a:alphaModFix/>
          </a:blip>
          <a:srcRect r="35897" b="81343"/>
          <a:stretch/>
        </p:blipFill>
        <p:spPr>
          <a:xfrm>
            <a:off x="0" y="0"/>
            <a:ext cx="9143968" cy="6858000"/>
          </a:xfrm>
          <a:prstGeom prst="rect">
            <a:avLst/>
          </a:prstGeom>
          <a:noFill/>
          <a:ln>
            <a:noFill/>
          </a:ln>
        </p:spPr>
      </p:pic>
      <p:pic>
        <p:nvPicPr>
          <p:cNvPr id="360" name="Google Shape;360;p28" descr="Î£ÏÎµÏÎ¹ÎºÎ® ÎµÎ¹ÎºÏÎ½Î±"/>
          <p:cNvPicPr preferRelativeResize="0"/>
          <p:nvPr/>
        </p:nvPicPr>
        <p:blipFill rotWithShape="1">
          <a:blip r:embed="rId3">
            <a:alphaModFix/>
          </a:blip>
          <a:srcRect/>
          <a:stretch/>
        </p:blipFill>
        <p:spPr>
          <a:xfrm>
            <a:off x="500034" y="3000372"/>
            <a:ext cx="4457700" cy="3829051"/>
          </a:xfrm>
          <a:prstGeom prst="rect">
            <a:avLst/>
          </a:prstGeom>
          <a:noFill/>
          <a:ln>
            <a:noFill/>
          </a:ln>
        </p:spPr>
      </p:pic>
      <p:sp>
        <p:nvSpPr>
          <p:cNvPr id="361" name="Google Shape;361;p28"/>
          <p:cNvSpPr/>
          <p:nvPr/>
        </p:nvSpPr>
        <p:spPr>
          <a:xfrm>
            <a:off x="0" y="6072206"/>
            <a:ext cx="9144000" cy="785794"/>
          </a:xfrm>
          <a:prstGeom prst="rect">
            <a:avLst/>
          </a:prstGeom>
          <a:solidFill>
            <a:srgbClr val="17C7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2" name="Google Shape;362;p28"/>
          <p:cNvSpPr txBox="1"/>
          <p:nvPr/>
        </p:nvSpPr>
        <p:spPr>
          <a:xfrm>
            <a:off x="4857752" y="5357826"/>
            <a:ext cx="4286248" cy="63094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3500" b="1">
                <a:solidFill>
                  <a:srgbClr val="17C76F"/>
                </a:solidFill>
                <a:latin typeface="Calibri"/>
                <a:ea typeface="Calibri"/>
                <a:cs typeface="Calibri"/>
                <a:sym typeface="Calibri"/>
              </a:rPr>
              <a:t># για το ποδήλατο</a:t>
            </a:r>
            <a:endParaRPr sz="3500" b="1">
              <a:solidFill>
                <a:srgbClr val="17C76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29" descr="ÎÏÎ¿ÏÎ­Î»ÎµÏÎ¼Î± ÎµÎ¹ÎºÏÎ½Î±Ï Î³Î¹Î± line colour"/>
          <p:cNvPicPr preferRelativeResize="0"/>
          <p:nvPr/>
        </p:nvPicPr>
        <p:blipFill rotWithShape="1">
          <a:blip r:embed="rId3">
            <a:alphaModFix/>
          </a:blip>
          <a:srcRect l="7142" t="77777" r="7142" b="11807"/>
          <a:stretch/>
        </p:blipFill>
        <p:spPr>
          <a:xfrm rot="5400000">
            <a:off x="-1685924" y="1685893"/>
            <a:ext cx="3657503" cy="285717"/>
          </a:xfrm>
          <a:prstGeom prst="rect">
            <a:avLst/>
          </a:prstGeom>
          <a:noFill/>
          <a:ln>
            <a:noFill/>
          </a:ln>
        </p:spPr>
      </p:pic>
      <p:pic>
        <p:nvPicPr>
          <p:cNvPr id="368" name="Google Shape;368;p29" descr="ÎÏÎ¿ÏÎ­Î»ÎµÏÎ¼Î± ÎµÎ¹ÎºÏÎ½Î±Ï Î³Î¹Î± line colour"/>
          <p:cNvPicPr preferRelativeResize="0"/>
          <p:nvPr/>
        </p:nvPicPr>
        <p:blipFill rotWithShape="1">
          <a:blip r:embed="rId3">
            <a:alphaModFix/>
          </a:blip>
          <a:srcRect l="7142" t="77777" r="7142" b="11807"/>
          <a:stretch/>
        </p:blipFill>
        <p:spPr>
          <a:xfrm rot="5400000">
            <a:off x="-1685931" y="4886383"/>
            <a:ext cx="3657516" cy="285718"/>
          </a:xfrm>
          <a:prstGeom prst="rect">
            <a:avLst/>
          </a:prstGeom>
          <a:noFill/>
          <a:ln>
            <a:noFill/>
          </a:ln>
        </p:spPr>
      </p:pic>
      <p:sp>
        <p:nvSpPr>
          <p:cNvPr id="369" name="Google Shape;369;p29"/>
          <p:cNvSpPr txBox="1"/>
          <p:nvPr/>
        </p:nvSpPr>
        <p:spPr>
          <a:xfrm>
            <a:off x="571472" y="165864"/>
            <a:ext cx="8286808" cy="52322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2800" b="1">
                <a:solidFill>
                  <a:srgbClr val="17C76F"/>
                </a:solidFill>
                <a:latin typeface="Calibri"/>
                <a:ea typeface="Calibri"/>
                <a:cs typeface="Calibri"/>
                <a:sym typeface="Calibri"/>
              </a:rPr>
              <a:t># για το ποδήλατο</a:t>
            </a:r>
            <a:endParaRPr sz="2500" b="1">
              <a:solidFill>
                <a:srgbClr val="17C76F"/>
              </a:solidFill>
              <a:latin typeface="Calibri"/>
              <a:ea typeface="Calibri"/>
              <a:cs typeface="Calibri"/>
              <a:sym typeface="Calibri"/>
            </a:endParaRPr>
          </a:p>
        </p:txBody>
      </p:sp>
      <p:sp>
        <p:nvSpPr>
          <p:cNvPr id="370" name="Google Shape;370;p29"/>
          <p:cNvSpPr txBox="1"/>
          <p:nvPr/>
        </p:nvSpPr>
        <p:spPr>
          <a:xfrm>
            <a:off x="642910" y="789041"/>
            <a:ext cx="8215370" cy="353943"/>
          </a:xfrm>
          <a:prstGeom prst="rect">
            <a:avLst/>
          </a:prstGeom>
          <a:noFill/>
          <a:ln>
            <a:noFill/>
          </a:ln>
        </p:spPr>
        <p:txBody>
          <a:bodyPr spcFirstLastPara="1" wrap="square" lIns="91425" tIns="45700" rIns="91425" bIns="45700" anchor="t" anchorCtr="0">
            <a:noAutofit/>
          </a:bodyPr>
          <a:lstStyle/>
          <a:p>
            <a:pPr marL="0" marR="0" lvl="0" indent="-107950" algn="just" rtl="0">
              <a:spcBef>
                <a:spcPts val="0"/>
              </a:spcBef>
              <a:spcAft>
                <a:spcPts val="0"/>
              </a:spcAft>
              <a:buClr>
                <a:schemeClr val="dk1"/>
              </a:buClr>
              <a:buSzPts val="1700"/>
              <a:buFont typeface="Arial"/>
              <a:buChar char="•"/>
            </a:pPr>
            <a:r>
              <a:rPr lang="el-GR" sz="1700">
                <a:solidFill>
                  <a:schemeClr val="dk1"/>
                </a:solidFill>
                <a:latin typeface="Calibri"/>
                <a:ea typeface="Calibri"/>
                <a:cs typeface="Calibri"/>
                <a:sym typeface="Calibri"/>
              </a:rPr>
              <a:t> Δημιουργία ποδηλατικής υποδομής</a:t>
            </a:r>
            <a:endParaRPr/>
          </a:p>
        </p:txBody>
      </p:sp>
      <p:pic>
        <p:nvPicPr>
          <p:cNvPr id="371" name="Google Shape;371;p29"/>
          <p:cNvPicPr preferRelativeResize="0"/>
          <p:nvPr/>
        </p:nvPicPr>
        <p:blipFill rotWithShape="1">
          <a:blip r:embed="rId4">
            <a:alphaModFix/>
          </a:blip>
          <a:srcRect/>
          <a:stretch/>
        </p:blipFill>
        <p:spPr>
          <a:xfrm>
            <a:off x="4500562" y="1285860"/>
            <a:ext cx="3929090" cy="2428892"/>
          </a:xfrm>
          <a:prstGeom prst="rect">
            <a:avLst/>
          </a:prstGeom>
          <a:noFill/>
          <a:ln>
            <a:noFill/>
          </a:ln>
        </p:spPr>
      </p:pic>
      <p:pic>
        <p:nvPicPr>
          <p:cNvPr id="372" name="Google Shape;372;p29"/>
          <p:cNvPicPr preferRelativeResize="0"/>
          <p:nvPr/>
        </p:nvPicPr>
        <p:blipFill rotWithShape="1">
          <a:blip r:embed="rId5">
            <a:alphaModFix/>
          </a:blip>
          <a:srcRect/>
          <a:stretch/>
        </p:blipFill>
        <p:spPr>
          <a:xfrm>
            <a:off x="857224" y="1285860"/>
            <a:ext cx="3555988" cy="2428892"/>
          </a:xfrm>
          <a:prstGeom prst="rect">
            <a:avLst/>
          </a:prstGeom>
          <a:noFill/>
          <a:ln>
            <a:noFill/>
          </a:ln>
        </p:spPr>
      </p:pic>
      <p:sp>
        <p:nvSpPr>
          <p:cNvPr id="373" name="Google Shape;373;p29"/>
          <p:cNvSpPr txBox="1"/>
          <p:nvPr/>
        </p:nvSpPr>
        <p:spPr>
          <a:xfrm>
            <a:off x="857224" y="1285860"/>
            <a:ext cx="228601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Washington, DC, USA</a:t>
            </a:r>
            <a:endParaRPr sz="1200" b="1">
              <a:solidFill>
                <a:schemeClr val="dk1"/>
              </a:solidFill>
              <a:latin typeface="Calibri"/>
              <a:ea typeface="Calibri"/>
              <a:cs typeface="Calibri"/>
              <a:sym typeface="Calibri"/>
            </a:endParaRPr>
          </a:p>
        </p:txBody>
      </p:sp>
      <p:sp>
        <p:nvSpPr>
          <p:cNvPr id="374" name="Google Shape;374;p29"/>
          <p:cNvSpPr txBox="1"/>
          <p:nvPr/>
        </p:nvSpPr>
        <p:spPr>
          <a:xfrm>
            <a:off x="4500562" y="1285860"/>
            <a:ext cx="228601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Munster, Germany</a:t>
            </a:r>
            <a:endParaRPr sz="1200" b="1">
              <a:solidFill>
                <a:schemeClr val="dk1"/>
              </a:solidFill>
              <a:latin typeface="Calibri"/>
              <a:ea typeface="Calibri"/>
              <a:cs typeface="Calibri"/>
              <a:sym typeface="Calibri"/>
            </a:endParaRPr>
          </a:p>
        </p:txBody>
      </p:sp>
      <p:pic>
        <p:nvPicPr>
          <p:cNvPr id="375" name="Google Shape;375;p29"/>
          <p:cNvPicPr preferRelativeResize="0"/>
          <p:nvPr/>
        </p:nvPicPr>
        <p:blipFill rotWithShape="1">
          <a:blip r:embed="rId6">
            <a:alphaModFix/>
          </a:blip>
          <a:srcRect/>
          <a:stretch/>
        </p:blipFill>
        <p:spPr>
          <a:xfrm>
            <a:off x="857224" y="3786190"/>
            <a:ext cx="3571900" cy="2738562"/>
          </a:xfrm>
          <a:prstGeom prst="rect">
            <a:avLst/>
          </a:prstGeom>
          <a:noFill/>
          <a:ln>
            <a:noFill/>
          </a:ln>
        </p:spPr>
      </p:pic>
      <p:sp>
        <p:nvSpPr>
          <p:cNvPr id="376" name="Google Shape;376;p29"/>
          <p:cNvSpPr txBox="1"/>
          <p:nvPr/>
        </p:nvSpPr>
        <p:spPr>
          <a:xfrm>
            <a:off x="857224" y="6215082"/>
            <a:ext cx="228601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Philadelphia, PH, USA</a:t>
            </a:r>
            <a:endParaRPr sz="1200" b="1">
              <a:solidFill>
                <a:schemeClr val="dk1"/>
              </a:solidFill>
              <a:latin typeface="Calibri"/>
              <a:ea typeface="Calibri"/>
              <a:cs typeface="Calibri"/>
              <a:sym typeface="Calibri"/>
            </a:endParaRPr>
          </a:p>
        </p:txBody>
      </p:sp>
      <p:pic>
        <p:nvPicPr>
          <p:cNvPr id="377" name="Google Shape;377;p29"/>
          <p:cNvPicPr preferRelativeResize="0"/>
          <p:nvPr/>
        </p:nvPicPr>
        <p:blipFill rotWithShape="1">
          <a:blip r:embed="rId7">
            <a:alphaModFix/>
          </a:blip>
          <a:srcRect/>
          <a:stretch/>
        </p:blipFill>
        <p:spPr>
          <a:xfrm>
            <a:off x="4500562" y="3786190"/>
            <a:ext cx="3929090" cy="2714644"/>
          </a:xfrm>
          <a:prstGeom prst="rect">
            <a:avLst/>
          </a:prstGeom>
          <a:noFill/>
          <a:ln>
            <a:noFill/>
          </a:ln>
        </p:spPr>
      </p:pic>
      <p:sp>
        <p:nvSpPr>
          <p:cNvPr id="378" name="Google Shape;378;p29"/>
          <p:cNvSpPr txBox="1"/>
          <p:nvPr/>
        </p:nvSpPr>
        <p:spPr>
          <a:xfrm>
            <a:off x="4500562" y="6215082"/>
            <a:ext cx="228601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Amsterdam, The Netherlands</a:t>
            </a:r>
            <a:endParaRPr sz="1200" b="1">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30" descr="Î£ÏÎµÏÎ¹ÎºÎ® ÎµÎ¹ÎºÏÎ½Î±"/>
          <p:cNvPicPr preferRelativeResize="0"/>
          <p:nvPr/>
        </p:nvPicPr>
        <p:blipFill rotWithShape="1">
          <a:blip r:embed="rId3">
            <a:alphaModFix/>
          </a:blip>
          <a:srcRect/>
          <a:stretch/>
        </p:blipFill>
        <p:spPr>
          <a:xfrm>
            <a:off x="5857884" y="4000504"/>
            <a:ext cx="3341562" cy="2500330"/>
          </a:xfrm>
          <a:prstGeom prst="rect">
            <a:avLst/>
          </a:prstGeom>
          <a:noFill/>
          <a:ln>
            <a:noFill/>
          </a:ln>
        </p:spPr>
      </p:pic>
      <p:pic>
        <p:nvPicPr>
          <p:cNvPr id="384" name="Google Shape;384;p30"/>
          <p:cNvPicPr preferRelativeResize="0"/>
          <p:nvPr/>
        </p:nvPicPr>
        <p:blipFill rotWithShape="1">
          <a:blip r:embed="rId4">
            <a:alphaModFix/>
          </a:blip>
          <a:srcRect/>
          <a:stretch/>
        </p:blipFill>
        <p:spPr>
          <a:xfrm>
            <a:off x="857224" y="4000504"/>
            <a:ext cx="4929222" cy="2857496"/>
          </a:xfrm>
          <a:prstGeom prst="rect">
            <a:avLst/>
          </a:prstGeom>
          <a:noFill/>
          <a:ln>
            <a:noFill/>
          </a:ln>
        </p:spPr>
      </p:pic>
      <p:pic>
        <p:nvPicPr>
          <p:cNvPr id="385" name="Google Shape;385;p30" descr="ÎÏÎ¿ÏÎ­Î»ÎµÏÎ¼Î± ÎµÎ¹ÎºÏÎ½Î±Ï Î³Î¹Î± ÏÎ¿Î´Î·Î»Î±ÏÎ¿Î´ÏÎ¿Î¼Î¿Ï ÎºÏÏ"/>
          <p:cNvPicPr preferRelativeResize="0"/>
          <p:nvPr/>
        </p:nvPicPr>
        <p:blipFill rotWithShape="1">
          <a:blip r:embed="rId5">
            <a:alphaModFix/>
          </a:blip>
          <a:srcRect/>
          <a:stretch/>
        </p:blipFill>
        <p:spPr>
          <a:xfrm>
            <a:off x="4214810" y="1357298"/>
            <a:ext cx="3929090" cy="2571768"/>
          </a:xfrm>
          <a:prstGeom prst="rect">
            <a:avLst/>
          </a:prstGeom>
          <a:noFill/>
          <a:ln>
            <a:noFill/>
          </a:ln>
        </p:spPr>
      </p:pic>
      <p:pic>
        <p:nvPicPr>
          <p:cNvPr id="386" name="Google Shape;386;p30"/>
          <p:cNvPicPr preferRelativeResize="0"/>
          <p:nvPr/>
        </p:nvPicPr>
        <p:blipFill rotWithShape="1">
          <a:blip r:embed="rId6">
            <a:alphaModFix/>
          </a:blip>
          <a:srcRect/>
          <a:stretch/>
        </p:blipFill>
        <p:spPr>
          <a:xfrm>
            <a:off x="857225" y="1357298"/>
            <a:ext cx="3286147" cy="2571768"/>
          </a:xfrm>
          <a:prstGeom prst="rect">
            <a:avLst/>
          </a:prstGeom>
          <a:noFill/>
          <a:ln>
            <a:noFill/>
          </a:ln>
        </p:spPr>
      </p:pic>
      <p:pic>
        <p:nvPicPr>
          <p:cNvPr id="387" name="Google Shape;387;p30" descr="ÎÏÎ¿ÏÎ­Î»ÎµÏÎ¼Î± ÎµÎ¹ÎºÏÎ½Î±Ï Î³Î¹Î± line colour"/>
          <p:cNvPicPr preferRelativeResize="0"/>
          <p:nvPr/>
        </p:nvPicPr>
        <p:blipFill rotWithShape="1">
          <a:blip r:embed="rId7">
            <a:alphaModFix/>
          </a:blip>
          <a:srcRect l="7142" t="77777" r="7142" b="11807"/>
          <a:stretch/>
        </p:blipFill>
        <p:spPr>
          <a:xfrm rot="5400000">
            <a:off x="-1685924" y="1685893"/>
            <a:ext cx="3657503" cy="285717"/>
          </a:xfrm>
          <a:prstGeom prst="rect">
            <a:avLst/>
          </a:prstGeom>
          <a:noFill/>
          <a:ln>
            <a:noFill/>
          </a:ln>
        </p:spPr>
      </p:pic>
      <p:pic>
        <p:nvPicPr>
          <p:cNvPr id="388" name="Google Shape;388;p30" descr="ÎÏÎ¿ÏÎ­Î»ÎµÏÎ¼Î± ÎµÎ¹ÎºÏÎ½Î±Ï Î³Î¹Î± line colour"/>
          <p:cNvPicPr preferRelativeResize="0"/>
          <p:nvPr/>
        </p:nvPicPr>
        <p:blipFill rotWithShape="1">
          <a:blip r:embed="rId7">
            <a:alphaModFix/>
          </a:blip>
          <a:srcRect l="7142" t="77777" r="7142" b="11807"/>
          <a:stretch/>
        </p:blipFill>
        <p:spPr>
          <a:xfrm rot="5400000">
            <a:off x="-1685931" y="4886383"/>
            <a:ext cx="3657516" cy="285718"/>
          </a:xfrm>
          <a:prstGeom prst="rect">
            <a:avLst/>
          </a:prstGeom>
          <a:noFill/>
          <a:ln>
            <a:noFill/>
          </a:ln>
        </p:spPr>
      </p:pic>
      <p:sp>
        <p:nvSpPr>
          <p:cNvPr id="389" name="Google Shape;389;p30"/>
          <p:cNvSpPr txBox="1"/>
          <p:nvPr/>
        </p:nvSpPr>
        <p:spPr>
          <a:xfrm>
            <a:off x="571472" y="165864"/>
            <a:ext cx="8286808" cy="52322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2800" b="1">
                <a:solidFill>
                  <a:srgbClr val="17C76F"/>
                </a:solidFill>
                <a:latin typeface="Calibri"/>
                <a:ea typeface="Calibri"/>
                <a:cs typeface="Calibri"/>
                <a:sym typeface="Calibri"/>
              </a:rPr>
              <a:t># για το ποδήλατο</a:t>
            </a:r>
            <a:endParaRPr sz="2500" b="1">
              <a:solidFill>
                <a:srgbClr val="17C76F"/>
              </a:solidFill>
              <a:latin typeface="Calibri"/>
              <a:ea typeface="Calibri"/>
              <a:cs typeface="Calibri"/>
              <a:sym typeface="Calibri"/>
            </a:endParaRPr>
          </a:p>
        </p:txBody>
      </p:sp>
      <p:sp>
        <p:nvSpPr>
          <p:cNvPr id="390" name="Google Shape;390;p30"/>
          <p:cNvSpPr txBox="1"/>
          <p:nvPr/>
        </p:nvSpPr>
        <p:spPr>
          <a:xfrm>
            <a:off x="642910" y="789041"/>
            <a:ext cx="8215370" cy="353943"/>
          </a:xfrm>
          <a:prstGeom prst="rect">
            <a:avLst/>
          </a:prstGeom>
          <a:noFill/>
          <a:ln>
            <a:noFill/>
          </a:ln>
        </p:spPr>
        <p:txBody>
          <a:bodyPr spcFirstLastPara="1" wrap="square" lIns="91425" tIns="45700" rIns="91425" bIns="45700" anchor="t" anchorCtr="0">
            <a:noAutofit/>
          </a:bodyPr>
          <a:lstStyle/>
          <a:p>
            <a:pPr marL="0" marR="0" lvl="0" indent="-107950" algn="just" rtl="0">
              <a:spcBef>
                <a:spcPts val="0"/>
              </a:spcBef>
              <a:spcAft>
                <a:spcPts val="0"/>
              </a:spcAft>
              <a:buClr>
                <a:schemeClr val="dk1"/>
              </a:buClr>
              <a:buSzPts val="1700"/>
              <a:buFont typeface="Arial"/>
              <a:buChar char="•"/>
            </a:pPr>
            <a:r>
              <a:rPr lang="el-GR" sz="1700">
                <a:solidFill>
                  <a:schemeClr val="dk1"/>
                </a:solidFill>
                <a:latin typeface="Calibri"/>
                <a:ea typeface="Calibri"/>
                <a:cs typeface="Calibri"/>
                <a:sym typeface="Calibri"/>
              </a:rPr>
              <a:t> Δημιουργία ποδηλατικής υποδομής (2)</a:t>
            </a:r>
            <a:endParaRPr/>
          </a:p>
        </p:txBody>
      </p:sp>
      <p:sp>
        <p:nvSpPr>
          <p:cNvPr id="391" name="Google Shape;391;p30"/>
          <p:cNvSpPr txBox="1"/>
          <p:nvPr/>
        </p:nvSpPr>
        <p:spPr>
          <a:xfrm>
            <a:off x="857224" y="1357298"/>
            <a:ext cx="228601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lt1"/>
                </a:solidFill>
                <a:latin typeface="Calibri"/>
                <a:ea typeface="Calibri"/>
                <a:cs typeface="Calibri"/>
                <a:sym typeface="Calibri"/>
              </a:rPr>
              <a:t>Αλεξανδρούπολη, Ελλάδα</a:t>
            </a:r>
            <a:endParaRPr sz="1200" b="1">
              <a:solidFill>
                <a:schemeClr val="lt1"/>
              </a:solidFill>
              <a:latin typeface="Calibri"/>
              <a:ea typeface="Calibri"/>
              <a:cs typeface="Calibri"/>
              <a:sym typeface="Calibri"/>
            </a:endParaRPr>
          </a:p>
        </p:txBody>
      </p:sp>
      <p:sp>
        <p:nvSpPr>
          <p:cNvPr id="392" name="Google Shape;392;p30"/>
          <p:cNvSpPr txBox="1"/>
          <p:nvPr/>
        </p:nvSpPr>
        <p:spPr>
          <a:xfrm>
            <a:off x="4214810" y="1357298"/>
            <a:ext cx="228601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lt1"/>
                </a:solidFill>
                <a:latin typeface="Calibri"/>
                <a:ea typeface="Calibri"/>
                <a:cs typeface="Calibri"/>
                <a:sym typeface="Calibri"/>
              </a:rPr>
              <a:t>Κως, ΕΛλάδα</a:t>
            </a:r>
            <a:endParaRPr sz="1200" b="1">
              <a:solidFill>
                <a:schemeClr val="lt1"/>
              </a:solidFill>
              <a:latin typeface="Calibri"/>
              <a:ea typeface="Calibri"/>
              <a:cs typeface="Calibri"/>
              <a:sym typeface="Calibri"/>
            </a:endParaRPr>
          </a:p>
        </p:txBody>
      </p:sp>
      <p:sp>
        <p:nvSpPr>
          <p:cNvPr id="393" name="Google Shape;393;p30"/>
          <p:cNvSpPr txBox="1"/>
          <p:nvPr/>
        </p:nvSpPr>
        <p:spPr>
          <a:xfrm>
            <a:off x="857224" y="4000504"/>
            <a:ext cx="228601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Καρδίτσα, Ελλάδα</a:t>
            </a:r>
            <a:endParaRPr sz="1200" b="1">
              <a:solidFill>
                <a:schemeClr val="dk1"/>
              </a:solidFill>
              <a:latin typeface="Calibri"/>
              <a:ea typeface="Calibri"/>
              <a:cs typeface="Calibri"/>
              <a:sym typeface="Calibri"/>
            </a:endParaRPr>
          </a:p>
        </p:txBody>
      </p:sp>
      <p:sp>
        <p:nvSpPr>
          <p:cNvPr id="394" name="Google Shape;394;p30"/>
          <p:cNvSpPr txBox="1"/>
          <p:nvPr/>
        </p:nvSpPr>
        <p:spPr>
          <a:xfrm>
            <a:off x="5857884" y="4000504"/>
            <a:ext cx="228601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Αλίαρτος, Ελλάδα</a:t>
            </a:r>
            <a:endParaRPr sz="1200" b="1">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31" descr="ÎÏÎ¿ÏÎ­Î»ÎµÏÎ¼Î± ÎµÎ¹ÎºÏÎ½Î±Ï Î³Î¹Î± line colour"/>
          <p:cNvPicPr preferRelativeResize="0"/>
          <p:nvPr/>
        </p:nvPicPr>
        <p:blipFill rotWithShape="1">
          <a:blip r:embed="rId3">
            <a:alphaModFix/>
          </a:blip>
          <a:srcRect l="7142" t="77777" r="7142" b="11807"/>
          <a:stretch/>
        </p:blipFill>
        <p:spPr>
          <a:xfrm rot="5400000">
            <a:off x="-1685924" y="1685893"/>
            <a:ext cx="3657503" cy="285717"/>
          </a:xfrm>
          <a:prstGeom prst="rect">
            <a:avLst/>
          </a:prstGeom>
          <a:noFill/>
          <a:ln>
            <a:noFill/>
          </a:ln>
        </p:spPr>
      </p:pic>
      <p:pic>
        <p:nvPicPr>
          <p:cNvPr id="400" name="Google Shape;400;p31" descr="ÎÏÎ¿ÏÎ­Î»ÎµÏÎ¼Î± ÎµÎ¹ÎºÏÎ½Î±Ï Î³Î¹Î± line colour"/>
          <p:cNvPicPr preferRelativeResize="0"/>
          <p:nvPr/>
        </p:nvPicPr>
        <p:blipFill rotWithShape="1">
          <a:blip r:embed="rId3">
            <a:alphaModFix/>
          </a:blip>
          <a:srcRect l="7142" t="77777" r="7142" b="11807"/>
          <a:stretch/>
        </p:blipFill>
        <p:spPr>
          <a:xfrm rot="5400000">
            <a:off x="-1685931" y="4886383"/>
            <a:ext cx="3657516" cy="285718"/>
          </a:xfrm>
          <a:prstGeom prst="rect">
            <a:avLst/>
          </a:prstGeom>
          <a:noFill/>
          <a:ln>
            <a:noFill/>
          </a:ln>
        </p:spPr>
      </p:pic>
      <p:sp>
        <p:nvSpPr>
          <p:cNvPr id="401" name="Google Shape;401;p31"/>
          <p:cNvSpPr txBox="1"/>
          <p:nvPr/>
        </p:nvSpPr>
        <p:spPr>
          <a:xfrm>
            <a:off x="571472" y="165864"/>
            <a:ext cx="8286808" cy="52322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2800" b="1">
                <a:solidFill>
                  <a:srgbClr val="17C76F"/>
                </a:solidFill>
                <a:latin typeface="Calibri"/>
                <a:ea typeface="Calibri"/>
                <a:cs typeface="Calibri"/>
                <a:sym typeface="Calibri"/>
              </a:rPr>
              <a:t># για το ποδήλατο</a:t>
            </a:r>
            <a:endParaRPr sz="2500" b="1">
              <a:solidFill>
                <a:srgbClr val="17C76F"/>
              </a:solidFill>
              <a:latin typeface="Calibri"/>
              <a:ea typeface="Calibri"/>
              <a:cs typeface="Calibri"/>
              <a:sym typeface="Calibri"/>
            </a:endParaRPr>
          </a:p>
        </p:txBody>
      </p:sp>
      <p:sp>
        <p:nvSpPr>
          <p:cNvPr id="402" name="Google Shape;402;p31"/>
          <p:cNvSpPr txBox="1"/>
          <p:nvPr/>
        </p:nvSpPr>
        <p:spPr>
          <a:xfrm>
            <a:off x="642910" y="789041"/>
            <a:ext cx="8215370" cy="353943"/>
          </a:xfrm>
          <a:prstGeom prst="rect">
            <a:avLst/>
          </a:prstGeom>
          <a:noFill/>
          <a:ln>
            <a:noFill/>
          </a:ln>
        </p:spPr>
        <p:txBody>
          <a:bodyPr spcFirstLastPara="1" wrap="square" lIns="91425" tIns="45700" rIns="91425" bIns="45700" anchor="t" anchorCtr="0">
            <a:noAutofit/>
          </a:bodyPr>
          <a:lstStyle/>
          <a:p>
            <a:pPr marL="0" marR="0" lvl="0" indent="-107950" algn="just" rtl="0">
              <a:spcBef>
                <a:spcPts val="0"/>
              </a:spcBef>
              <a:spcAft>
                <a:spcPts val="0"/>
              </a:spcAft>
              <a:buClr>
                <a:schemeClr val="dk1"/>
              </a:buClr>
              <a:buSzPts val="1700"/>
              <a:buFont typeface="Arial"/>
              <a:buChar char="•"/>
            </a:pPr>
            <a:r>
              <a:rPr lang="el-GR" sz="1700">
                <a:solidFill>
                  <a:schemeClr val="dk1"/>
                </a:solidFill>
                <a:latin typeface="Calibri"/>
                <a:ea typeface="Calibri"/>
                <a:cs typeface="Calibri"/>
                <a:sym typeface="Calibri"/>
              </a:rPr>
              <a:t> Κοινόχρηστα Ποδήλατα - Πατίνια</a:t>
            </a:r>
            <a:endParaRPr/>
          </a:p>
        </p:txBody>
      </p:sp>
      <p:pic>
        <p:nvPicPr>
          <p:cNvPr id="403" name="Google Shape;403;p31" descr="ÎÏÎ¿ÏÎ­Î»ÎµÏÎ¼Î± ÎµÎ¹ÎºÏÎ½Î±Ï Î³Î¹Î± london bike sharing"/>
          <p:cNvPicPr preferRelativeResize="0"/>
          <p:nvPr/>
        </p:nvPicPr>
        <p:blipFill rotWithShape="1">
          <a:blip r:embed="rId4">
            <a:alphaModFix/>
          </a:blip>
          <a:srcRect/>
          <a:stretch/>
        </p:blipFill>
        <p:spPr>
          <a:xfrm>
            <a:off x="642909" y="1214422"/>
            <a:ext cx="4929223" cy="3085695"/>
          </a:xfrm>
          <a:prstGeom prst="rect">
            <a:avLst/>
          </a:prstGeom>
          <a:noFill/>
          <a:ln>
            <a:noFill/>
          </a:ln>
        </p:spPr>
      </p:pic>
      <p:pic>
        <p:nvPicPr>
          <p:cNvPr id="404" name="Google Shape;404;p31" descr="ÎÏÎ¿ÏÎ­Î»ÎµÏÎ¼Î± ÎµÎ¹ÎºÏÎ½Î±Ï Î³Î¹Î± ljubljana bike sharing"/>
          <p:cNvPicPr preferRelativeResize="0"/>
          <p:nvPr/>
        </p:nvPicPr>
        <p:blipFill rotWithShape="1">
          <a:blip r:embed="rId5">
            <a:alphaModFix/>
          </a:blip>
          <a:srcRect l="20319" r="3484"/>
          <a:stretch/>
        </p:blipFill>
        <p:spPr>
          <a:xfrm>
            <a:off x="5629581" y="1214422"/>
            <a:ext cx="3514420" cy="3071834"/>
          </a:xfrm>
          <a:prstGeom prst="rect">
            <a:avLst/>
          </a:prstGeom>
          <a:noFill/>
          <a:ln>
            <a:noFill/>
          </a:ln>
        </p:spPr>
      </p:pic>
      <p:pic>
        <p:nvPicPr>
          <p:cNvPr id="405" name="Google Shape;405;p31" descr="ÎÏÎ¿ÏÎ­Î»ÎµÏÎ¼Î± ÎµÎ¹ÎºÏÎ½Î±Ï Î³Î¹Î± ÏÎ±ÏÎ¹Î½Î¹ Î±Î¸Î·Î½Î± ÎµÎ½Î¿Î¹ÎºÎ¹Î±ÏÎ·"/>
          <p:cNvPicPr preferRelativeResize="0"/>
          <p:nvPr/>
        </p:nvPicPr>
        <p:blipFill rotWithShape="1">
          <a:blip r:embed="rId6">
            <a:alphaModFix/>
          </a:blip>
          <a:srcRect/>
          <a:stretch/>
        </p:blipFill>
        <p:spPr>
          <a:xfrm>
            <a:off x="642911" y="4429132"/>
            <a:ext cx="3714775" cy="2474040"/>
          </a:xfrm>
          <a:prstGeom prst="rect">
            <a:avLst/>
          </a:prstGeom>
          <a:noFill/>
          <a:ln>
            <a:noFill/>
          </a:ln>
        </p:spPr>
      </p:pic>
      <p:pic>
        <p:nvPicPr>
          <p:cNvPr id="406" name="Google Shape;406;p31" descr="Î£ÏÎµÏÎ¹ÎºÎ® ÎµÎ¹ÎºÏÎ½Î±"/>
          <p:cNvPicPr preferRelativeResize="0"/>
          <p:nvPr/>
        </p:nvPicPr>
        <p:blipFill rotWithShape="1">
          <a:blip r:embed="rId7">
            <a:alphaModFix/>
          </a:blip>
          <a:srcRect/>
          <a:stretch/>
        </p:blipFill>
        <p:spPr>
          <a:xfrm>
            <a:off x="4500562" y="4429132"/>
            <a:ext cx="3886188" cy="2428868"/>
          </a:xfrm>
          <a:prstGeom prst="rect">
            <a:avLst/>
          </a:prstGeom>
          <a:noFill/>
          <a:ln>
            <a:noFill/>
          </a:ln>
        </p:spPr>
      </p:pic>
      <p:sp>
        <p:nvSpPr>
          <p:cNvPr id="407" name="Google Shape;407;p31"/>
          <p:cNvSpPr txBox="1"/>
          <p:nvPr/>
        </p:nvSpPr>
        <p:spPr>
          <a:xfrm>
            <a:off x="642910" y="4357694"/>
            <a:ext cx="228601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ΑΘήνα, Ελλάδα</a:t>
            </a:r>
            <a:endParaRPr sz="1200" b="1">
              <a:solidFill>
                <a:schemeClr val="dk1"/>
              </a:solidFill>
              <a:latin typeface="Calibri"/>
              <a:ea typeface="Calibri"/>
              <a:cs typeface="Calibri"/>
              <a:sym typeface="Calibri"/>
            </a:endParaRPr>
          </a:p>
        </p:txBody>
      </p:sp>
      <p:sp>
        <p:nvSpPr>
          <p:cNvPr id="408" name="Google Shape;408;p31"/>
          <p:cNvSpPr txBox="1"/>
          <p:nvPr/>
        </p:nvSpPr>
        <p:spPr>
          <a:xfrm>
            <a:off x="4500562" y="4429132"/>
            <a:ext cx="228601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California, CL, USA</a:t>
            </a:r>
            <a:endParaRPr sz="1200" b="1">
              <a:solidFill>
                <a:schemeClr val="dk1"/>
              </a:solidFill>
              <a:latin typeface="Calibri"/>
              <a:ea typeface="Calibri"/>
              <a:cs typeface="Calibri"/>
              <a:sym typeface="Calibri"/>
            </a:endParaRPr>
          </a:p>
        </p:txBody>
      </p:sp>
      <p:sp>
        <p:nvSpPr>
          <p:cNvPr id="409" name="Google Shape;409;p31"/>
          <p:cNvSpPr txBox="1"/>
          <p:nvPr/>
        </p:nvSpPr>
        <p:spPr>
          <a:xfrm>
            <a:off x="642910" y="4000504"/>
            <a:ext cx="228601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London, UK</a:t>
            </a:r>
            <a:endParaRPr sz="1200" b="1">
              <a:solidFill>
                <a:schemeClr val="dk1"/>
              </a:solidFill>
              <a:latin typeface="Calibri"/>
              <a:ea typeface="Calibri"/>
              <a:cs typeface="Calibri"/>
              <a:sym typeface="Calibri"/>
            </a:endParaRPr>
          </a:p>
        </p:txBody>
      </p:sp>
      <p:sp>
        <p:nvSpPr>
          <p:cNvPr id="410" name="Google Shape;410;p31"/>
          <p:cNvSpPr txBox="1"/>
          <p:nvPr/>
        </p:nvSpPr>
        <p:spPr>
          <a:xfrm>
            <a:off x="5643570" y="4000504"/>
            <a:ext cx="228601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lt1"/>
                </a:solidFill>
                <a:latin typeface="Calibri"/>
                <a:ea typeface="Calibri"/>
                <a:cs typeface="Calibri"/>
                <a:sym typeface="Calibri"/>
              </a:rPr>
              <a:t>Ljubljana,, Slovenia</a:t>
            </a:r>
            <a:endParaRPr sz="1200" b="1">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4" descr="C:\Users\user2\Desktop\1.jpg"/>
          <p:cNvPicPr preferRelativeResize="0"/>
          <p:nvPr/>
        </p:nvPicPr>
        <p:blipFill rotWithShape="1">
          <a:blip r:embed="rId3">
            <a:alphaModFix/>
          </a:blip>
          <a:srcRect/>
          <a:stretch/>
        </p:blipFill>
        <p:spPr>
          <a:xfrm>
            <a:off x="-142908" y="-1"/>
            <a:ext cx="9286908" cy="6858001"/>
          </a:xfrm>
          <a:prstGeom prst="rect">
            <a:avLst/>
          </a:prstGeom>
          <a:noFill/>
          <a:ln>
            <a:noFill/>
          </a:ln>
        </p:spPr>
      </p:pic>
      <p:sp>
        <p:nvSpPr>
          <p:cNvPr id="103" name="Google Shape;103;p14"/>
          <p:cNvSpPr txBox="1"/>
          <p:nvPr/>
        </p:nvSpPr>
        <p:spPr>
          <a:xfrm>
            <a:off x="571472" y="165864"/>
            <a:ext cx="4572032" cy="4770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2500" b="1">
                <a:solidFill>
                  <a:schemeClr val="dk1"/>
                </a:solidFill>
                <a:latin typeface="Calibri"/>
                <a:ea typeface="Calibri"/>
                <a:cs typeface="Calibri"/>
                <a:sym typeface="Calibri"/>
              </a:rPr>
              <a:t>Διάγραμμα Παρουσίασης</a:t>
            </a:r>
            <a:endParaRPr sz="2500" b="1">
              <a:solidFill>
                <a:schemeClr val="dk1"/>
              </a:solidFill>
              <a:latin typeface="Calibri"/>
              <a:ea typeface="Calibri"/>
              <a:cs typeface="Calibri"/>
              <a:sym typeface="Calibri"/>
            </a:endParaRPr>
          </a:p>
        </p:txBody>
      </p:sp>
      <p:sp>
        <p:nvSpPr>
          <p:cNvPr id="104" name="Google Shape;104;p14"/>
          <p:cNvSpPr txBox="1"/>
          <p:nvPr/>
        </p:nvSpPr>
        <p:spPr>
          <a:xfrm>
            <a:off x="714348" y="1160490"/>
            <a:ext cx="1643074"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l-GR" sz="1500">
                <a:solidFill>
                  <a:schemeClr val="dk1"/>
                </a:solidFill>
                <a:latin typeface="Calibri"/>
                <a:ea typeface="Calibri"/>
                <a:cs typeface="Calibri"/>
                <a:sym typeface="Calibri"/>
              </a:rPr>
              <a:t>Προσβασιμότητα ΑΜΕΑ</a:t>
            </a:r>
            <a:endParaRPr sz="1500">
              <a:solidFill>
                <a:schemeClr val="dk1"/>
              </a:solidFill>
              <a:latin typeface="Calibri"/>
              <a:ea typeface="Calibri"/>
              <a:cs typeface="Calibri"/>
              <a:sym typeface="Calibri"/>
            </a:endParaRPr>
          </a:p>
        </p:txBody>
      </p:sp>
      <p:sp>
        <p:nvSpPr>
          <p:cNvPr id="105" name="Google Shape;105;p14"/>
          <p:cNvSpPr txBox="1"/>
          <p:nvPr/>
        </p:nvSpPr>
        <p:spPr>
          <a:xfrm>
            <a:off x="2214546" y="5274246"/>
            <a:ext cx="1643074"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l-GR" sz="1800">
                <a:solidFill>
                  <a:schemeClr val="dk1"/>
                </a:solidFill>
                <a:latin typeface="Calibri"/>
                <a:ea typeface="Calibri"/>
                <a:cs typeface="Calibri"/>
                <a:sym typeface="Calibri"/>
              </a:rPr>
              <a:t>Περπάτημα</a:t>
            </a:r>
            <a:endParaRPr sz="1800">
              <a:solidFill>
                <a:schemeClr val="dk1"/>
              </a:solidFill>
              <a:latin typeface="Calibri"/>
              <a:ea typeface="Calibri"/>
              <a:cs typeface="Calibri"/>
              <a:sym typeface="Calibri"/>
            </a:endParaRPr>
          </a:p>
        </p:txBody>
      </p:sp>
      <p:sp>
        <p:nvSpPr>
          <p:cNvPr id="106" name="Google Shape;106;p14"/>
          <p:cNvSpPr txBox="1"/>
          <p:nvPr/>
        </p:nvSpPr>
        <p:spPr>
          <a:xfrm>
            <a:off x="3643306" y="1214422"/>
            <a:ext cx="1714512"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l-GR" sz="1800">
                <a:solidFill>
                  <a:schemeClr val="dk1"/>
                </a:solidFill>
                <a:latin typeface="Calibri"/>
                <a:ea typeface="Calibri"/>
                <a:cs typeface="Calibri"/>
                <a:sym typeface="Calibri"/>
              </a:rPr>
              <a:t>Ποδήλατο</a:t>
            </a:r>
            <a:endParaRPr sz="1800">
              <a:solidFill>
                <a:schemeClr val="dk1"/>
              </a:solidFill>
              <a:latin typeface="Calibri"/>
              <a:ea typeface="Calibri"/>
              <a:cs typeface="Calibri"/>
              <a:sym typeface="Calibri"/>
            </a:endParaRPr>
          </a:p>
        </p:txBody>
      </p:sp>
      <p:sp>
        <p:nvSpPr>
          <p:cNvPr id="107" name="Google Shape;107;p14"/>
          <p:cNvSpPr txBox="1"/>
          <p:nvPr/>
        </p:nvSpPr>
        <p:spPr>
          <a:xfrm>
            <a:off x="5143504" y="5143512"/>
            <a:ext cx="1643074"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l-GR" sz="1400">
                <a:solidFill>
                  <a:schemeClr val="dk1"/>
                </a:solidFill>
                <a:latin typeface="Calibri"/>
                <a:ea typeface="Calibri"/>
                <a:cs typeface="Calibri"/>
                <a:sym typeface="Calibri"/>
              </a:rPr>
              <a:t>Μέσα Μαζικής Μεταφοράς</a:t>
            </a:r>
            <a:endParaRPr sz="1400">
              <a:solidFill>
                <a:schemeClr val="dk1"/>
              </a:solidFill>
              <a:latin typeface="Calibri"/>
              <a:ea typeface="Calibri"/>
              <a:cs typeface="Calibri"/>
              <a:sym typeface="Calibri"/>
            </a:endParaRPr>
          </a:p>
        </p:txBody>
      </p:sp>
      <p:sp>
        <p:nvSpPr>
          <p:cNvPr id="108" name="Google Shape;108;p14"/>
          <p:cNvSpPr txBox="1"/>
          <p:nvPr/>
        </p:nvSpPr>
        <p:spPr>
          <a:xfrm>
            <a:off x="6715140" y="1214422"/>
            <a:ext cx="1714512"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600">
                <a:solidFill>
                  <a:schemeClr val="dk1"/>
                </a:solidFill>
                <a:latin typeface="Calibri"/>
                <a:ea typeface="Calibri"/>
                <a:cs typeface="Calibri"/>
                <a:sym typeface="Calibri"/>
              </a:rPr>
              <a:t>Οδική Ασφάλεια</a:t>
            </a:r>
            <a:endParaRPr sz="1600">
              <a:solidFill>
                <a:schemeClr val="dk1"/>
              </a:solidFill>
              <a:latin typeface="Calibri"/>
              <a:ea typeface="Calibri"/>
              <a:cs typeface="Calibri"/>
              <a:sym typeface="Calibri"/>
            </a:endParaRPr>
          </a:p>
        </p:txBody>
      </p:sp>
      <p:sp>
        <p:nvSpPr>
          <p:cNvPr id="109" name="Google Shape;109;p14"/>
          <p:cNvSpPr txBox="1"/>
          <p:nvPr/>
        </p:nvSpPr>
        <p:spPr>
          <a:xfrm>
            <a:off x="714348" y="1785926"/>
            <a:ext cx="2071702" cy="1092607"/>
          </a:xfrm>
          <a:prstGeom prst="rect">
            <a:avLst/>
          </a:prstGeom>
          <a:noFill/>
          <a:ln>
            <a:noFill/>
          </a:ln>
        </p:spPr>
        <p:txBody>
          <a:bodyPr spcFirstLastPara="1" wrap="square" lIns="91425" tIns="45700" rIns="91425" bIns="45700" anchor="t" anchorCtr="0">
            <a:noAutofit/>
          </a:bodyPr>
          <a:lstStyle/>
          <a:p>
            <a:pPr marL="0" marR="0" lvl="0" indent="-82550" algn="l" rtl="0">
              <a:spcBef>
                <a:spcPts val="0"/>
              </a:spcBef>
              <a:spcAft>
                <a:spcPts val="0"/>
              </a:spcAft>
              <a:buClr>
                <a:schemeClr val="dk1"/>
              </a:buClr>
              <a:buSzPts val="1300"/>
              <a:buFont typeface="Arial"/>
              <a:buChar char="•"/>
            </a:pPr>
            <a:r>
              <a:rPr lang="el-GR" sz="1300">
                <a:solidFill>
                  <a:schemeClr val="dk1"/>
                </a:solidFill>
                <a:latin typeface="Calibri"/>
                <a:ea typeface="Calibri"/>
                <a:cs typeface="Calibri"/>
                <a:sym typeface="Calibri"/>
              </a:rPr>
              <a:t>Δημιουργία ραμπών</a:t>
            </a:r>
            <a:endParaRPr sz="1300">
              <a:solidFill>
                <a:schemeClr val="dk1"/>
              </a:solidFill>
              <a:latin typeface="Calibri"/>
              <a:ea typeface="Calibri"/>
              <a:cs typeface="Calibri"/>
              <a:sym typeface="Calibri"/>
            </a:endParaRPr>
          </a:p>
          <a:p>
            <a:pPr marL="0" marR="0" lvl="0" indent="-82550" algn="l" rtl="0">
              <a:spcBef>
                <a:spcPts val="0"/>
              </a:spcBef>
              <a:spcAft>
                <a:spcPts val="0"/>
              </a:spcAft>
              <a:buClr>
                <a:schemeClr val="dk1"/>
              </a:buClr>
              <a:buSzPts val="1300"/>
              <a:buFont typeface="Arial"/>
              <a:buChar char="•"/>
            </a:pPr>
            <a:r>
              <a:rPr lang="el-GR" sz="1300">
                <a:solidFill>
                  <a:schemeClr val="dk1"/>
                </a:solidFill>
                <a:latin typeface="Calibri"/>
                <a:ea typeface="Calibri"/>
                <a:cs typeface="Calibri"/>
                <a:sym typeface="Calibri"/>
              </a:rPr>
              <a:t>Αφαίρεση/περιορισμός εμποδίων</a:t>
            </a:r>
            <a:endParaRPr sz="1300">
              <a:solidFill>
                <a:schemeClr val="dk1"/>
              </a:solidFill>
              <a:latin typeface="Calibri"/>
              <a:ea typeface="Calibri"/>
              <a:cs typeface="Calibri"/>
              <a:sym typeface="Calibri"/>
            </a:endParaRPr>
          </a:p>
          <a:p>
            <a:pPr marL="0" marR="0" lvl="0" indent="-82550" algn="l" rtl="0">
              <a:spcBef>
                <a:spcPts val="0"/>
              </a:spcBef>
              <a:spcAft>
                <a:spcPts val="0"/>
              </a:spcAft>
              <a:buClr>
                <a:schemeClr val="dk1"/>
              </a:buClr>
              <a:buSzPts val="1300"/>
              <a:buFont typeface="Arial"/>
              <a:buChar char="•"/>
            </a:pPr>
            <a:r>
              <a:rPr lang="el-GR" sz="1300">
                <a:solidFill>
                  <a:schemeClr val="dk1"/>
                </a:solidFill>
                <a:latin typeface="Calibri"/>
                <a:ea typeface="Calibri"/>
                <a:cs typeface="Calibri"/>
                <a:sym typeface="Calibri"/>
              </a:rPr>
              <a:t>Δίκτυο Όδευσης Τυφλών</a:t>
            </a:r>
            <a:endParaRPr sz="1300">
              <a:solidFill>
                <a:schemeClr val="dk1"/>
              </a:solidFill>
              <a:latin typeface="Calibri"/>
              <a:ea typeface="Calibri"/>
              <a:cs typeface="Calibri"/>
              <a:sym typeface="Calibri"/>
            </a:endParaRPr>
          </a:p>
          <a:p>
            <a:pPr marL="0" marR="0" lvl="0" indent="-82550" algn="l" rtl="0">
              <a:spcBef>
                <a:spcPts val="0"/>
              </a:spcBef>
              <a:spcAft>
                <a:spcPts val="0"/>
              </a:spcAft>
              <a:buClr>
                <a:schemeClr val="dk1"/>
              </a:buClr>
              <a:buSzPts val="1300"/>
              <a:buFont typeface="Arial"/>
              <a:buChar char="•"/>
            </a:pPr>
            <a:r>
              <a:rPr lang="el-GR" sz="1300">
                <a:solidFill>
                  <a:schemeClr val="dk1"/>
                </a:solidFill>
                <a:latin typeface="Calibri"/>
                <a:ea typeface="Calibri"/>
                <a:cs typeface="Calibri"/>
                <a:sym typeface="Calibri"/>
              </a:rPr>
              <a:t>Διαμόρφωση παραλιών</a:t>
            </a:r>
            <a:endParaRPr sz="1300">
              <a:solidFill>
                <a:schemeClr val="dk1"/>
              </a:solidFill>
              <a:latin typeface="Calibri"/>
              <a:ea typeface="Calibri"/>
              <a:cs typeface="Calibri"/>
              <a:sym typeface="Calibri"/>
            </a:endParaRPr>
          </a:p>
        </p:txBody>
      </p:sp>
      <p:sp>
        <p:nvSpPr>
          <p:cNvPr id="110" name="Google Shape;110;p14"/>
          <p:cNvSpPr txBox="1"/>
          <p:nvPr/>
        </p:nvSpPr>
        <p:spPr>
          <a:xfrm>
            <a:off x="2214546" y="3793672"/>
            <a:ext cx="2571768" cy="1492716"/>
          </a:xfrm>
          <a:prstGeom prst="rect">
            <a:avLst/>
          </a:prstGeom>
          <a:noFill/>
          <a:ln>
            <a:noFill/>
          </a:ln>
        </p:spPr>
        <p:txBody>
          <a:bodyPr spcFirstLastPara="1" wrap="square" lIns="91425" tIns="45700" rIns="91425" bIns="45700" anchor="t" anchorCtr="0">
            <a:noAutofit/>
          </a:bodyPr>
          <a:lstStyle/>
          <a:p>
            <a:pPr marL="0" marR="0" lvl="0" indent="-82550" algn="l" rtl="0">
              <a:spcBef>
                <a:spcPts val="0"/>
              </a:spcBef>
              <a:spcAft>
                <a:spcPts val="0"/>
              </a:spcAft>
              <a:buClr>
                <a:schemeClr val="dk1"/>
              </a:buClr>
              <a:buSzPts val="1300"/>
              <a:buFont typeface="Arial"/>
              <a:buChar char="•"/>
            </a:pPr>
            <a:r>
              <a:rPr lang="el-GR" sz="1300">
                <a:solidFill>
                  <a:schemeClr val="dk1"/>
                </a:solidFill>
                <a:latin typeface="Calibri"/>
                <a:ea typeface="Calibri"/>
                <a:cs typeface="Calibri"/>
                <a:sym typeface="Calibri"/>
              </a:rPr>
              <a:t>Διαπλάτυνση Πεζοδρομίων</a:t>
            </a:r>
            <a:endParaRPr sz="1300">
              <a:solidFill>
                <a:schemeClr val="dk1"/>
              </a:solidFill>
              <a:latin typeface="Calibri"/>
              <a:ea typeface="Calibri"/>
              <a:cs typeface="Calibri"/>
              <a:sym typeface="Calibri"/>
            </a:endParaRPr>
          </a:p>
          <a:p>
            <a:pPr marL="0" marR="0" lvl="0" indent="-82550" algn="l" rtl="0">
              <a:spcBef>
                <a:spcPts val="0"/>
              </a:spcBef>
              <a:spcAft>
                <a:spcPts val="0"/>
              </a:spcAft>
              <a:buClr>
                <a:schemeClr val="dk1"/>
              </a:buClr>
              <a:buSzPts val="1300"/>
              <a:buFont typeface="Arial"/>
              <a:buChar char="•"/>
            </a:pPr>
            <a:r>
              <a:rPr lang="el-GR" sz="1300">
                <a:solidFill>
                  <a:schemeClr val="dk1"/>
                </a:solidFill>
                <a:latin typeface="Calibri"/>
                <a:ea typeface="Calibri"/>
                <a:cs typeface="Calibri"/>
                <a:sym typeface="Calibri"/>
              </a:rPr>
              <a:t>Δίκτυα πεζοδρόμων και πράσινων διαδρομών</a:t>
            </a:r>
            <a:endParaRPr sz="1300">
              <a:solidFill>
                <a:schemeClr val="dk1"/>
              </a:solidFill>
              <a:latin typeface="Calibri"/>
              <a:ea typeface="Calibri"/>
              <a:cs typeface="Calibri"/>
              <a:sym typeface="Calibri"/>
            </a:endParaRPr>
          </a:p>
          <a:p>
            <a:pPr marL="0" marR="0" lvl="0" indent="-82550" algn="l" rtl="0">
              <a:spcBef>
                <a:spcPts val="0"/>
              </a:spcBef>
              <a:spcAft>
                <a:spcPts val="0"/>
              </a:spcAft>
              <a:buClr>
                <a:schemeClr val="dk1"/>
              </a:buClr>
              <a:buSzPts val="1300"/>
              <a:buFont typeface="Arial"/>
              <a:buChar char="•"/>
            </a:pPr>
            <a:r>
              <a:rPr lang="el-GR" sz="1300">
                <a:solidFill>
                  <a:schemeClr val="dk1"/>
                </a:solidFill>
                <a:latin typeface="Calibri"/>
                <a:ea typeface="Calibri"/>
                <a:cs typeface="Calibri"/>
                <a:sym typeface="Calibri"/>
              </a:rPr>
              <a:t>Σχεδιασμός ζωνών ήπιας κυκλοφορίας</a:t>
            </a:r>
            <a:endParaRPr sz="1300">
              <a:solidFill>
                <a:schemeClr val="dk1"/>
              </a:solidFill>
              <a:latin typeface="Calibri"/>
              <a:ea typeface="Calibri"/>
              <a:cs typeface="Calibri"/>
              <a:sym typeface="Calibri"/>
            </a:endParaRPr>
          </a:p>
          <a:p>
            <a:pPr marL="0" marR="0" lvl="0" indent="-82550" algn="l" rtl="0">
              <a:spcBef>
                <a:spcPts val="0"/>
              </a:spcBef>
              <a:spcAft>
                <a:spcPts val="0"/>
              </a:spcAft>
              <a:buClr>
                <a:schemeClr val="dk1"/>
              </a:buClr>
              <a:buSzPts val="1300"/>
              <a:buFont typeface="Arial"/>
              <a:buChar char="•"/>
            </a:pPr>
            <a:r>
              <a:rPr lang="el-GR" sz="1300">
                <a:solidFill>
                  <a:schemeClr val="dk1"/>
                </a:solidFill>
                <a:latin typeface="Calibri"/>
                <a:ea typeface="Calibri"/>
                <a:cs typeface="Calibri"/>
                <a:sym typeface="Calibri"/>
              </a:rPr>
              <a:t>Ενίσχυση αστικού εξοπλισμού</a:t>
            </a:r>
            <a:endParaRPr sz="13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300"/>
              <a:buFont typeface="Arial"/>
              <a:buNone/>
            </a:pPr>
            <a:endParaRPr sz="1300">
              <a:solidFill>
                <a:schemeClr val="dk1"/>
              </a:solidFill>
              <a:latin typeface="Calibri"/>
              <a:ea typeface="Calibri"/>
              <a:cs typeface="Calibri"/>
              <a:sym typeface="Calibri"/>
            </a:endParaRPr>
          </a:p>
        </p:txBody>
      </p:sp>
      <p:sp>
        <p:nvSpPr>
          <p:cNvPr id="111" name="Google Shape;111;p14"/>
          <p:cNvSpPr txBox="1"/>
          <p:nvPr/>
        </p:nvSpPr>
        <p:spPr>
          <a:xfrm>
            <a:off x="3714744" y="1857364"/>
            <a:ext cx="2071702" cy="492443"/>
          </a:xfrm>
          <a:prstGeom prst="rect">
            <a:avLst/>
          </a:prstGeom>
          <a:noFill/>
          <a:ln>
            <a:noFill/>
          </a:ln>
        </p:spPr>
        <p:txBody>
          <a:bodyPr spcFirstLastPara="1" wrap="square" lIns="91425" tIns="45700" rIns="91425" bIns="45700" anchor="t" anchorCtr="0">
            <a:noAutofit/>
          </a:bodyPr>
          <a:lstStyle/>
          <a:p>
            <a:pPr marL="0" marR="0" lvl="0" indent="-82550" algn="l" rtl="0">
              <a:spcBef>
                <a:spcPts val="0"/>
              </a:spcBef>
              <a:spcAft>
                <a:spcPts val="0"/>
              </a:spcAft>
              <a:buClr>
                <a:schemeClr val="dk1"/>
              </a:buClr>
              <a:buSzPts val="1300"/>
              <a:buFont typeface="Arial"/>
              <a:buChar char="•"/>
            </a:pPr>
            <a:r>
              <a:rPr lang="el-GR" sz="1300">
                <a:solidFill>
                  <a:schemeClr val="dk1"/>
                </a:solidFill>
                <a:latin typeface="Calibri"/>
                <a:ea typeface="Calibri"/>
                <a:cs typeface="Calibri"/>
                <a:sym typeface="Calibri"/>
              </a:rPr>
              <a:t>Δίκτυα Ποδηλατοδρόμων</a:t>
            </a:r>
            <a:endParaRPr/>
          </a:p>
          <a:p>
            <a:pPr marL="0" marR="0" lvl="0" indent="-82550" algn="l" rtl="0">
              <a:spcBef>
                <a:spcPts val="0"/>
              </a:spcBef>
              <a:spcAft>
                <a:spcPts val="0"/>
              </a:spcAft>
              <a:buClr>
                <a:schemeClr val="dk1"/>
              </a:buClr>
              <a:buSzPts val="1300"/>
              <a:buFont typeface="Arial"/>
              <a:buChar char="•"/>
            </a:pPr>
            <a:r>
              <a:rPr lang="el-GR" sz="1300">
                <a:solidFill>
                  <a:schemeClr val="dk1"/>
                </a:solidFill>
                <a:latin typeface="Calibri"/>
                <a:ea typeface="Calibri"/>
                <a:cs typeface="Calibri"/>
                <a:sym typeface="Calibri"/>
              </a:rPr>
              <a:t>Κοινόχρηστα Ποδήλατα</a:t>
            </a:r>
            <a:endParaRPr sz="1300">
              <a:solidFill>
                <a:schemeClr val="dk1"/>
              </a:solidFill>
              <a:latin typeface="Calibri"/>
              <a:ea typeface="Calibri"/>
              <a:cs typeface="Calibri"/>
              <a:sym typeface="Calibri"/>
            </a:endParaRPr>
          </a:p>
        </p:txBody>
      </p:sp>
      <p:sp>
        <p:nvSpPr>
          <p:cNvPr id="112" name="Google Shape;112;p14"/>
          <p:cNvSpPr txBox="1"/>
          <p:nvPr/>
        </p:nvSpPr>
        <p:spPr>
          <a:xfrm>
            <a:off x="6715140" y="1857364"/>
            <a:ext cx="2071702" cy="492443"/>
          </a:xfrm>
          <a:prstGeom prst="rect">
            <a:avLst/>
          </a:prstGeom>
          <a:noFill/>
          <a:ln>
            <a:noFill/>
          </a:ln>
        </p:spPr>
        <p:txBody>
          <a:bodyPr spcFirstLastPara="1" wrap="square" lIns="91425" tIns="45700" rIns="91425" bIns="45700" anchor="t" anchorCtr="0">
            <a:noAutofit/>
          </a:bodyPr>
          <a:lstStyle/>
          <a:p>
            <a:pPr marL="0" marR="0" lvl="0" indent="-82550" algn="l" rtl="0">
              <a:spcBef>
                <a:spcPts val="0"/>
              </a:spcBef>
              <a:spcAft>
                <a:spcPts val="0"/>
              </a:spcAft>
              <a:buClr>
                <a:schemeClr val="dk1"/>
              </a:buClr>
              <a:buSzPts val="1300"/>
              <a:buFont typeface="Arial"/>
              <a:buChar char="•"/>
            </a:pPr>
            <a:r>
              <a:rPr lang="el-GR" sz="1300">
                <a:solidFill>
                  <a:schemeClr val="dk1"/>
                </a:solidFill>
                <a:latin typeface="Calibri"/>
                <a:ea typeface="Calibri"/>
                <a:cs typeface="Calibri"/>
                <a:sym typeface="Calibri"/>
              </a:rPr>
              <a:t>Προστασία Σχολείων</a:t>
            </a:r>
            <a:endParaRPr/>
          </a:p>
          <a:p>
            <a:pPr marL="0" marR="0" lvl="0" indent="-82550" algn="l" rtl="0">
              <a:spcBef>
                <a:spcPts val="0"/>
              </a:spcBef>
              <a:spcAft>
                <a:spcPts val="0"/>
              </a:spcAft>
              <a:buClr>
                <a:schemeClr val="dk1"/>
              </a:buClr>
              <a:buSzPts val="1300"/>
              <a:buFont typeface="Arial"/>
              <a:buChar char="•"/>
            </a:pPr>
            <a:r>
              <a:rPr lang="el-GR" sz="1300">
                <a:solidFill>
                  <a:schemeClr val="dk1"/>
                </a:solidFill>
                <a:latin typeface="Calibri"/>
                <a:ea typeface="Calibri"/>
                <a:cs typeface="Calibri"/>
                <a:sym typeface="Calibri"/>
              </a:rPr>
              <a:t>Ανακατασκευή κόμβων</a:t>
            </a:r>
            <a:endParaRPr sz="13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32" descr="C:\Users\user2\Desktop\2.jpg"/>
          <p:cNvPicPr preferRelativeResize="0"/>
          <p:nvPr/>
        </p:nvPicPr>
        <p:blipFill rotWithShape="1">
          <a:blip r:embed="rId3">
            <a:alphaModFix/>
          </a:blip>
          <a:srcRect/>
          <a:stretch/>
        </p:blipFill>
        <p:spPr>
          <a:xfrm>
            <a:off x="-145961" y="0"/>
            <a:ext cx="9432869" cy="6858000"/>
          </a:xfrm>
          <a:prstGeom prst="rect">
            <a:avLst/>
          </a:prstGeom>
          <a:noFill/>
          <a:ln>
            <a:noFill/>
          </a:ln>
        </p:spPr>
      </p:pic>
      <p:sp>
        <p:nvSpPr>
          <p:cNvPr id="416" name="Google Shape;416;p32"/>
          <p:cNvSpPr txBox="1"/>
          <p:nvPr/>
        </p:nvSpPr>
        <p:spPr>
          <a:xfrm>
            <a:off x="-71470" y="3929066"/>
            <a:ext cx="4286248" cy="56938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3100" b="1">
                <a:solidFill>
                  <a:srgbClr val="76923C"/>
                </a:solidFill>
                <a:latin typeface="Calibri"/>
                <a:ea typeface="Calibri"/>
                <a:cs typeface="Calibri"/>
                <a:sym typeface="Calibri"/>
              </a:rPr>
              <a:t># για τα ΜΜΜ</a:t>
            </a:r>
            <a:endParaRPr sz="3100" b="1">
              <a:solidFill>
                <a:srgbClr val="76923C"/>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33" descr="ÎÏÎ¿ÏÎ­Î»ÎµÏÎ¼Î± ÎµÎ¹ÎºÏÎ½Î±Ï Î³Î¹Î± line colour"/>
          <p:cNvPicPr preferRelativeResize="0"/>
          <p:nvPr/>
        </p:nvPicPr>
        <p:blipFill rotWithShape="1">
          <a:blip r:embed="rId3">
            <a:alphaModFix/>
          </a:blip>
          <a:srcRect l="7142" t="77777" r="7142" b="11807"/>
          <a:stretch/>
        </p:blipFill>
        <p:spPr>
          <a:xfrm rot="5400000">
            <a:off x="-1685924" y="1685893"/>
            <a:ext cx="3657503" cy="285717"/>
          </a:xfrm>
          <a:prstGeom prst="rect">
            <a:avLst/>
          </a:prstGeom>
          <a:noFill/>
          <a:ln>
            <a:noFill/>
          </a:ln>
        </p:spPr>
      </p:pic>
      <p:pic>
        <p:nvPicPr>
          <p:cNvPr id="422" name="Google Shape;422;p33" descr="ÎÏÎ¿ÏÎ­Î»ÎµÏÎ¼Î± ÎµÎ¹ÎºÏÎ½Î±Ï Î³Î¹Î± line colour"/>
          <p:cNvPicPr preferRelativeResize="0"/>
          <p:nvPr/>
        </p:nvPicPr>
        <p:blipFill rotWithShape="1">
          <a:blip r:embed="rId3">
            <a:alphaModFix/>
          </a:blip>
          <a:srcRect l="7142" t="77777" r="7142" b="11807"/>
          <a:stretch/>
        </p:blipFill>
        <p:spPr>
          <a:xfrm rot="5400000">
            <a:off x="-1685931" y="4886383"/>
            <a:ext cx="3657516" cy="285718"/>
          </a:xfrm>
          <a:prstGeom prst="rect">
            <a:avLst/>
          </a:prstGeom>
          <a:noFill/>
          <a:ln>
            <a:noFill/>
          </a:ln>
        </p:spPr>
      </p:pic>
      <p:sp>
        <p:nvSpPr>
          <p:cNvPr id="423" name="Google Shape;423;p33"/>
          <p:cNvSpPr txBox="1"/>
          <p:nvPr/>
        </p:nvSpPr>
        <p:spPr>
          <a:xfrm>
            <a:off x="571472" y="165864"/>
            <a:ext cx="8286808" cy="52322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2800" b="1">
                <a:solidFill>
                  <a:srgbClr val="76923C"/>
                </a:solidFill>
                <a:latin typeface="Calibri"/>
                <a:ea typeface="Calibri"/>
                <a:cs typeface="Calibri"/>
                <a:sym typeface="Calibri"/>
              </a:rPr>
              <a:t># για τα Μέσα Μαζικής Μεταφοράς</a:t>
            </a:r>
            <a:endParaRPr sz="2500" b="1">
              <a:solidFill>
                <a:srgbClr val="76923C"/>
              </a:solidFill>
              <a:latin typeface="Calibri"/>
              <a:ea typeface="Calibri"/>
              <a:cs typeface="Calibri"/>
              <a:sym typeface="Calibri"/>
            </a:endParaRPr>
          </a:p>
        </p:txBody>
      </p:sp>
      <p:graphicFrame>
        <p:nvGraphicFramePr>
          <p:cNvPr id="424" name="Google Shape;424;p33"/>
          <p:cNvGraphicFramePr/>
          <p:nvPr/>
        </p:nvGraphicFramePr>
        <p:xfrm>
          <a:off x="642910" y="857232"/>
          <a:ext cx="3000000" cy="3000000"/>
        </p:xfrm>
        <a:graphic>
          <a:graphicData uri="http://schemas.openxmlformats.org/drawingml/2006/table">
            <a:tbl>
              <a:tblPr>
                <a:noFill/>
                <a:tableStyleId>{3AE8E665-9CC3-43FD-8C07-EAACC307A045}</a:tableStyleId>
              </a:tblPr>
              <a:tblGrid>
                <a:gridCol w="1718650"/>
                <a:gridCol w="920075"/>
                <a:gridCol w="944200"/>
                <a:gridCol w="956725"/>
                <a:gridCol w="1086925"/>
                <a:gridCol w="976025"/>
                <a:gridCol w="1398450"/>
              </a:tblGrid>
              <a:tr h="381950">
                <a:tc>
                  <a:txBody>
                    <a:bodyPr/>
                    <a:lstStyle/>
                    <a:p>
                      <a:pPr marL="0" marR="0" lvl="0" indent="0" algn="just" rtl="0">
                        <a:spcBef>
                          <a:spcPts val="0"/>
                        </a:spcBef>
                        <a:spcAft>
                          <a:spcPts val="0"/>
                        </a:spcAft>
                        <a:buNone/>
                      </a:pPr>
                      <a:endParaRPr sz="1300" u="none" strike="noStrike" cap="none">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666666"/>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l-GR" sz="1300" b="1" u="none" strike="noStrike" cap="none">
                          <a:latin typeface="Times New Roman"/>
                          <a:ea typeface="Times New Roman"/>
                          <a:cs typeface="Times New Roman"/>
                          <a:sym typeface="Times New Roman"/>
                        </a:rPr>
                        <a:t>Στοκχόλμη</a:t>
                      </a:r>
                      <a:endParaRPr sz="1300" u="none" strike="noStrike" cap="none">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666666"/>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l-GR" sz="1300" b="1" u="none" strike="noStrike" cap="none">
                          <a:latin typeface="Times New Roman"/>
                          <a:ea typeface="Times New Roman"/>
                          <a:cs typeface="Times New Roman"/>
                          <a:sym typeface="Times New Roman"/>
                        </a:rPr>
                        <a:t>Κοπεγχάγη</a:t>
                      </a:r>
                      <a:endParaRPr sz="1300" u="none" strike="noStrike" cap="none">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666666"/>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l-GR" sz="1300" b="1" u="none" strike="noStrike" cap="none">
                          <a:latin typeface="Times New Roman"/>
                          <a:ea typeface="Times New Roman"/>
                          <a:cs typeface="Times New Roman"/>
                          <a:sym typeface="Times New Roman"/>
                        </a:rPr>
                        <a:t>Αμβούργο</a:t>
                      </a:r>
                      <a:endParaRPr sz="1300" u="none" strike="noStrike" cap="none">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666666"/>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l-GR" sz="1300" b="1" u="none" strike="noStrike" cap="none">
                          <a:latin typeface="Times New Roman"/>
                          <a:ea typeface="Times New Roman"/>
                          <a:cs typeface="Times New Roman"/>
                          <a:sym typeface="Times New Roman"/>
                        </a:rPr>
                        <a:t>Άμστερνταμ</a:t>
                      </a:r>
                      <a:endParaRPr sz="1300" u="none" strike="noStrike" cap="none">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666666"/>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l-GR" sz="1300" b="1" u="none" strike="noStrike" cap="none">
                          <a:latin typeface="Times New Roman"/>
                          <a:ea typeface="Times New Roman"/>
                          <a:cs typeface="Times New Roman"/>
                          <a:sym typeface="Times New Roman"/>
                        </a:rPr>
                        <a:t>Βαρκελώνη</a:t>
                      </a:r>
                      <a:endParaRPr sz="1300" u="none" strike="noStrike" cap="none">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666666"/>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l-GR" sz="1300" b="1" u="none" strike="noStrike" cap="none">
                          <a:latin typeface="Times New Roman"/>
                          <a:ea typeface="Times New Roman"/>
                          <a:cs typeface="Times New Roman"/>
                          <a:sym typeface="Times New Roman"/>
                        </a:rPr>
                        <a:t>Γένοβα</a:t>
                      </a:r>
                      <a:endParaRPr sz="1300" u="none" strike="noStrike" cap="none">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666666"/>
                      </a:solidFill>
                      <a:prstDash val="solid"/>
                      <a:round/>
                      <a:headEnd type="none" w="sm" len="sm"/>
                      <a:tailEnd type="none" w="sm" len="sm"/>
                    </a:lnB>
                    <a:solidFill>
                      <a:srgbClr val="FFFFFF"/>
                    </a:solidFill>
                  </a:tcPr>
                </a:tc>
              </a:tr>
              <a:tr h="685325">
                <a:tc>
                  <a:txBody>
                    <a:bodyPr/>
                    <a:lstStyle/>
                    <a:p>
                      <a:pPr marL="0" marR="0" lvl="0" indent="0" algn="just" rtl="0">
                        <a:spcBef>
                          <a:spcPts val="0"/>
                        </a:spcBef>
                        <a:spcAft>
                          <a:spcPts val="0"/>
                        </a:spcAft>
                        <a:buNone/>
                      </a:pPr>
                      <a:r>
                        <a:rPr lang="el-GR" sz="1300" b="1" u="none" strike="noStrike" cap="none">
                          <a:latin typeface="Times New Roman"/>
                          <a:ea typeface="Times New Roman"/>
                          <a:cs typeface="Times New Roman"/>
                          <a:sym typeface="Times New Roman"/>
                        </a:rPr>
                        <a:t>Οργάνωση/Διαχείριση Επικέντρου (χρήσεις γης)</a:t>
                      </a:r>
                      <a:endParaRPr sz="1300" u="none" strike="noStrike" cap="none">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12700" cap="flat" cmpd="sng">
                      <a:solidFill>
                        <a:srgbClr val="666666"/>
                      </a:solidFill>
                      <a:prstDash val="solid"/>
                      <a:round/>
                      <a:headEnd type="none" w="sm" len="sm"/>
                      <a:tailEnd type="none" w="sm" len="sm"/>
                    </a:lnR>
                    <a:lnT w="1905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solidFill>
                      <a:srgbClr val="CCCCCC"/>
                    </a:solidFill>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905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solidFill>
                      <a:srgbClr val="CCCCCC"/>
                    </a:solidFill>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905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solidFill>
                      <a:srgbClr val="CCCCCC"/>
                    </a:solidFill>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905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solidFill>
                      <a:srgbClr val="CCCCCC"/>
                    </a:solidFill>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905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solidFill>
                      <a:srgbClr val="CCCCCC"/>
                    </a:solidFill>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905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solidFill>
                      <a:srgbClr val="CCCCCC"/>
                    </a:solidFill>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solidFill>
                      <a:srgbClr val="CCCCCC"/>
                    </a:solidFill>
                  </a:tcPr>
                </a:tc>
              </a:tr>
              <a:tr h="190975">
                <a:tc>
                  <a:txBody>
                    <a:bodyPr/>
                    <a:lstStyle/>
                    <a:p>
                      <a:pPr marL="0" marR="0" lvl="0" indent="0" algn="just" rtl="0">
                        <a:spcBef>
                          <a:spcPts val="0"/>
                        </a:spcBef>
                        <a:spcAft>
                          <a:spcPts val="0"/>
                        </a:spcAft>
                        <a:buNone/>
                      </a:pPr>
                      <a:r>
                        <a:rPr lang="el-GR" sz="1300" b="1" u="none" strike="noStrike" cap="none">
                          <a:latin typeface="Times New Roman"/>
                          <a:ea typeface="Times New Roman"/>
                          <a:cs typeface="Times New Roman"/>
                          <a:sym typeface="Times New Roman"/>
                        </a:rPr>
                        <a:t>Σταθμοί Μετρό/Τραμ</a:t>
                      </a:r>
                      <a:endParaRPr sz="1300" u="none" strike="noStrike" cap="none">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100-250 μ.</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250 μ.</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200-300 μ.</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(200-)500 μ.</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200-300 μ.</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100-200 μ.</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tcPr>
                </a:tc>
              </a:tr>
              <a:tr h="572925">
                <a:tc>
                  <a:txBody>
                    <a:bodyPr/>
                    <a:lstStyle/>
                    <a:p>
                      <a:pPr marL="0" marR="0" lvl="0" indent="0" algn="just" rtl="0">
                        <a:spcBef>
                          <a:spcPts val="0"/>
                        </a:spcBef>
                        <a:spcAft>
                          <a:spcPts val="0"/>
                        </a:spcAft>
                        <a:buNone/>
                      </a:pPr>
                      <a:r>
                        <a:rPr lang="el-GR" sz="1300" b="1" u="none" strike="noStrike" cap="none">
                          <a:latin typeface="Times New Roman"/>
                          <a:ea typeface="Times New Roman"/>
                          <a:cs typeface="Times New Roman"/>
                          <a:sym typeface="Times New Roman"/>
                        </a:rPr>
                        <a:t>Στάσεις Λεωφορείων/Τρόλεϊ</a:t>
                      </a:r>
                      <a:endParaRPr sz="1300" u="none" strike="noStrike" cap="none">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solidFill>
                      <a:srgbClr val="CCCCCC"/>
                    </a:solidFill>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100-250 μ.</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solidFill>
                      <a:srgbClr val="CCCCCC"/>
                    </a:solidFill>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&gt;50 μ.</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solidFill>
                      <a:srgbClr val="CCCCCC"/>
                    </a:solidFill>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50 μ.</a:t>
                      </a:r>
                      <a:endParaRPr sz="1300" u="none" strike="noStrike" cap="none">
                        <a:latin typeface="Calibri"/>
                        <a:ea typeface="Calibri"/>
                        <a:cs typeface="Calibri"/>
                        <a:sym typeface="Calibri"/>
                      </a:endParaRPr>
                    </a:p>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+αμφίβιο λεωφορείο</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solidFill>
                      <a:srgbClr val="CCCCCC"/>
                    </a:solidFill>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250 μ.</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solidFill>
                      <a:srgbClr val="CCCCCC"/>
                    </a:solidFill>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&gt;50 μ.</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solidFill>
                      <a:srgbClr val="CCCCCC"/>
                    </a:solidFill>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&gt;50 μ.</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solidFill>
                      <a:srgbClr val="CCCCCC"/>
                    </a:solidFill>
                  </a:tcPr>
                </a:tc>
              </a:tr>
              <a:tr h="572925">
                <a:tc>
                  <a:txBody>
                    <a:bodyPr/>
                    <a:lstStyle/>
                    <a:p>
                      <a:pPr marL="0" marR="0" lvl="0" indent="0" algn="just" rtl="0">
                        <a:spcBef>
                          <a:spcPts val="0"/>
                        </a:spcBef>
                        <a:spcAft>
                          <a:spcPts val="0"/>
                        </a:spcAft>
                        <a:buNone/>
                      </a:pPr>
                      <a:r>
                        <a:rPr lang="el-GR" sz="1300" b="1" u="none" strike="noStrike" cap="none">
                          <a:latin typeface="Times New Roman"/>
                          <a:ea typeface="Times New Roman"/>
                          <a:cs typeface="Times New Roman"/>
                          <a:sym typeface="Times New Roman"/>
                        </a:rPr>
                        <a:t>Ποδηλατική Υποδομή</a:t>
                      </a:r>
                      <a:endParaRPr sz="1300" u="none" strike="noStrike" cap="none">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 (+υπόγειος χώρος στάθμευσης)</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 (έλλειψη σε ποδηλατοστάσια)</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tcPr>
                </a:tc>
              </a:tr>
              <a:tr h="381950">
                <a:tc>
                  <a:txBody>
                    <a:bodyPr/>
                    <a:lstStyle/>
                    <a:p>
                      <a:pPr marL="0" marR="0" lvl="0" indent="0" algn="just" rtl="0">
                        <a:spcBef>
                          <a:spcPts val="0"/>
                        </a:spcBef>
                        <a:spcAft>
                          <a:spcPts val="0"/>
                        </a:spcAft>
                        <a:buNone/>
                      </a:pPr>
                      <a:r>
                        <a:rPr lang="el-GR" sz="1300" b="1" u="none" strike="noStrike" cap="none">
                          <a:latin typeface="Times New Roman"/>
                          <a:ea typeface="Times New Roman"/>
                          <a:cs typeface="Times New Roman"/>
                          <a:sym typeface="Times New Roman"/>
                        </a:rPr>
                        <a:t>Θαλάσσια Συγκοινωνία</a:t>
                      </a:r>
                      <a:endParaRPr sz="1300" u="none" strike="noStrike" cap="none">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solidFill>
                      <a:srgbClr val="CCCCCC"/>
                    </a:solidFill>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solidFill>
                      <a:srgbClr val="CCCCCC"/>
                    </a:solidFill>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solidFill>
                      <a:srgbClr val="CCCCCC"/>
                    </a:solidFill>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solidFill>
                      <a:srgbClr val="CCCCCC"/>
                    </a:solidFill>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solidFill>
                      <a:srgbClr val="CCCCCC"/>
                    </a:solidFill>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solidFill>
                      <a:srgbClr val="CCCCCC"/>
                    </a:solidFill>
                  </a:tcPr>
                </a:tc>
                <a:tc>
                  <a:txBody>
                    <a:bodyPr/>
                    <a:lstStyle/>
                    <a:p>
                      <a:pPr marL="0" marR="0" lvl="0" indent="0" algn="ctr" rtl="0">
                        <a:spcBef>
                          <a:spcPts val="0"/>
                        </a:spcBef>
                        <a:spcAft>
                          <a:spcPts val="0"/>
                        </a:spcAft>
                        <a:buNone/>
                      </a:pPr>
                      <a:r>
                        <a:rPr lang="el-GR" sz="1300" u="none" strike="noStrike" cap="none">
                          <a:latin typeface="Times New Roman"/>
                          <a:ea typeface="Times New Roman"/>
                          <a:cs typeface="Times New Roman"/>
                          <a:sym typeface="Times New Roman"/>
                        </a:rPr>
                        <a:t>-</a:t>
                      </a:r>
                      <a:endParaRPr sz="1300" u="none" strike="noStrike" cap="none">
                        <a:latin typeface="Calibri"/>
                        <a:ea typeface="Calibri"/>
                        <a:cs typeface="Calibri"/>
                        <a:sym typeface="Calibri"/>
                      </a:endParaRPr>
                    </a:p>
                  </a:txBody>
                  <a:tcPr marL="68575" marR="68575" marT="0" marB="0">
                    <a:lnL w="12700" cap="flat" cmpd="sng">
                      <a:solidFill>
                        <a:srgbClr val="66666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solidFill>
                      <a:srgbClr val="CCCCCC"/>
                    </a:solidFill>
                  </a:tcPr>
                </a:tc>
              </a:tr>
            </a:tbl>
          </a:graphicData>
        </a:graphic>
      </p:graphicFrame>
      <p:sp>
        <p:nvSpPr>
          <p:cNvPr id="425" name="Google Shape;425;p33"/>
          <p:cNvSpPr txBox="1"/>
          <p:nvPr/>
        </p:nvSpPr>
        <p:spPr>
          <a:xfrm>
            <a:off x="642910" y="3857628"/>
            <a:ext cx="8001056" cy="49244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1300" b="1">
                <a:solidFill>
                  <a:schemeClr val="dk1"/>
                </a:solidFill>
                <a:latin typeface="Calibri"/>
                <a:ea typeface="Calibri"/>
                <a:cs typeface="Calibri"/>
                <a:sym typeface="Calibri"/>
              </a:rPr>
              <a:t>Σχέση Δημόσιας Συγκοινωνίας και Σημαντικών Τοποσήμων  (Λυρικές Σκηνές, Εθνικά Θέατρα, Εθνικές Βιβλιοθήκες) σε έξι πόλεις της Ευρώπης</a:t>
            </a:r>
            <a:endParaRPr sz="1300" b="1">
              <a:solidFill>
                <a:schemeClr val="dk1"/>
              </a:solidFill>
              <a:latin typeface="Calibri"/>
              <a:ea typeface="Calibri"/>
              <a:cs typeface="Calibri"/>
              <a:sym typeface="Calibri"/>
            </a:endParaRPr>
          </a:p>
        </p:txBody>
      </p:sp>
      <p:pic>
        <p:nvPicPr>
          <p:cNvPr id="426" name="Google Shape;426;p33"/>
          <p:cNvPicPr preferRelativeResize="0"/>
          <p:nvPr/>
        </p:nvPicPr>
        <p:blipFill rotWithShape="1">
          <a:blip r:embed="rId4">
            <a:alphaModFix/>
          </a:blip>
          <a:srcRect/>
          <a:stretch/>
        </p:blipFill>
        <p:spPr>
          <a:xfrm>
            <a:off x="714348" y="4357694"/>
            <a:ext cx="3571900" cy="2214578"/>
          </a:xfrm>
          <a:prstGeom prst="rect">
            <a:avLst/>
          </a:prstGeom>
          <a:noFill/>
          <a:ln>
            <a:noFill/>
          </a:ln>
        </p:spPr>
      </p:pic>
      <p:pic>
        <p:nvPicPr>
          <p:cNvPr id="427" name="Google Shape;427;p33" descr="ÎÏÎ¿ÏÎ­Î»ÎµÏÎ¼Î± ÎµÎ¹ÎºÏÎ½Î±Ï Î³Î¹Î± hamburg bus river"/>
          <p:cNvPicPr preferRelativeResize="0"/>
          <p:nvPr/>
        </p:nvPicPr>
        <p:blipFill rotWithShape="1">
          <a:blip r:embed="rId5">
            <a:alphaModFix/>
          </a:blip>
          <a:srcRect/>
          <a:stretch/>
        </p:blipFill>
        <p:spPr>
          <a:xfrm>
            <a:off x="4357686" y="4357694"/>
            <a:ext cx="4123704" cy="2214578"/>
          </a:xfrm>
          <a:prstGeom prst="rect">
            <a:avLst/>
          </a:prstGeom>
          <a:noFill/>
          <a:ln>
            <a:noFill/>
          </a:ln>
        </p:spPr>
      </p:pic>
      <p:sp>
        <p:nvSpPr>
          <p:cNvPr id="428" name="Google Shape;428;p33"/>
          <p:cNvSpPr txBox="1"/>
          <p:nvPr/>
        </p:nvSpPr>
        <p:spPr>
          <a:xfrm>
            <a:off x="714348" y="6572272"/>
            <a:ext cx="7786742"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l-GR" sz="1400">
                <a:solidFill>
                  <a:schemeClr val="dk1"/>
                </a:solidFill>
                <a:latin typeface="Calibri"/>
                <a:ea typeface="Calibri"/>
                <a:cs typeface="Calibri"/>
                <a:sym typeface="Calibri"/>
              </a:rPr>
              <a:t>Ηλεκτροκίνηση – Δωρεάν Μετακίνηση – Αμφίβιες / Συνδυασμένες Μεταφορές</a:t>
            </a:r>
            <a:endParaRPr sz="14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4" descr="ÎÏÎ¿ÏÎ­Î»ÎµÏÎ¼Î± ÎµÎ¹ÎºÏÎ½Î±Ï Î³Î¹Î± road safety"/>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34" name="Google Shape;434;p34" descr="ÎÏÎ¿ÏÎ­Î»ÎµÏÎ¼Î± ÎµÎ¹ÎºÏÎ½Î±Ï Î³Î¹Î± road safety"/>
          <p:cNvPicPr preferRelativeResize="0"/>
          <p:nvPr/>
        </p:nvPicPr>
        <p:blipFill rotWithShape="1">
          <a:blip r:embed="rId3">
            <a:alphaModFix/>
          </a:blip>
          <a:srcRect/>
          <a:stretch/>
        </p:blipFill>
        <p:spPr>
          <a:xfrm>
            <a:off x="0" y="1715983"/>
            <a:ext cx="9144000" cy="5142017"/>
          </a:xfrm>
          <a:prstGeom prst="rect">
            <a:avLst/>
          </a:prstGeom>
          <a:noFill/>
          <a:ln>
            <a:noFill/>
          </a:ln>
        </p:spPr>
      </p:pic>
      <p:pic>
        <p:nvPicPr>
          <p:cNvPr id="435" name="Google Shape;435;p34" descr="ÎÏÎ¿ÏÎ­Î»ÎµÏÎ¼Î± ÎµÎ¹ÎºÏÎ½Î±Ï Î³Î¹Î± road safety"/>
          <p:cNvPicPr preferRelativeResize="0"/>
          <p:nvPr/>
        </p:nvPicPr>
        <p:blipFill rotWithShape="1">
          <a:blip r:embed="rId3">
            <a:alphaModFix/>
          </a:blip>
          <a:srcRect b="84932"/>
          <a:stretch/>
        </p:blipFill>
        <p:spPr>
          <a:xfrm>
            <a:off x="0" y="0"/>
            <a:ext cx="9144000" cy="1774907"/>
          </a:xfrm>
          <a:prstGeom prst="rect">
            <a:avLst/>
          </a:prstGeom>
          <a:noFill/>
          <a:ln>
            <a:noFill/>
          </a:ln>
        </p:spPr>
      </p:pic>
      <p:sp>
        <p:nvSpPr>
          <p:cNvPr id="436" name="Google Shape;436;p34"/>
          <p:cNvSpPr txBox="1"/>
          <p:nvPr/>
        </p:nvSpPr>
        <p:spPr>
          <a:xfrm>
            <a:off x="142844" y="142852"/>
            <a:ext cx="8286808" cy="52322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2800" b="1">
                <a:solidFill>
                  <a:schemeClr val="accent2"/>
                </a:solidFill>
                <a:latin typeface="Calibri"/>
                <a:ea typeface="Calibri"/>
                <a:cs typeface="Calibri"/>
                <a:sym typeface="Calibri"/>
              </a:rPr>
              <a:t># για την οδική ασφάλεια</a:t>
            </a:r>
            <a:endParaRPr sz="2500" b="1">
              <a:solidFill>
                <a:schemeClr val="accent2"/>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35" descr="ÎÏÎ¿ÏÎ­Î»ÎµÏÎ¼Î± ÎµÎ¹ÎºÏÎ½Î±Ï Î³Î¹Î± line colour"/>
          <p:cNvPicPr preferRelativeResize="0"/>
          <p:nvPr/>
        </p:nvPicPr>
        <p:blipFill rotWithShape="1">
          <a:blip r:embed="rId3">
            <a:alphaModFix/>
          </a:blip>
          <a:srcRect l="7142" t="77777" r="7142" b="11807"/>
          <a:stretch/>
        </p:blipFill>
        <p:spPr>
          <a:xfrm rot="5400000">
            <a:off x="-1685924" y="1685893"/>
            <a:ext cx="3657503" cy="285717"/>
          </a:xfrm>
          <a:prstGeom prst="rect">
            <a:avLst/>
          </a:prstGeom>
          <a:noFill/>
          <a:ln>
            <a:noFill/>
          </a:ln>
        </p:spPr>
      </p:pic>
      <p:pic>
        <p:nvPicPr>
          <p:cNvPr id="442" name="Google Shape;442;p35" descr="ÎÏÎ¿ÏÎ­Î»ÎµÏÎ¼Î± ÎµÎ¹ÎºÏÎ½Î±Ï Î³Î¹Î± line colour"/>
          <p:cNvPicPr preferRelativeResize="0"/>
          <p:nvPr/>
        </p:nvPicPr>
        <p:blipFill rotWithShape="1">
          <a:blip r:embed="rId3">
            <a:alphaModFix/>
          </a:blip>
          <a:srcRect l="7142" t="77777" r="7142" b="11807"/>
          <a:stretch/>
        </p:blipFill>
        <p:spPr>
          <a:xfrm rot="5400000">
            <a:off x="-1685931" y="4886383"/>
            <a:ext cx="3657516" cy="285718"/>
          </a:xfrm>
          <a:prstGeom prst="rect">
            <a:avLst/>
          </a:prstGeom>
          <a:noFill/>
          <a:ln>
            <a:noFill/>
          </a:ln>
        </p:spPr>
      </p:pic>
      <p:sp>
        <p:nvSpPr>
          <p:cNvPr id="443" name="Google Shape;443;p35"/>
          <p:cNvSpPr txBox="1"/>
          <p:nvPr/>
        </p:nvSpPr>
        <p:spPr>
          <a:xfrm>
            <a:off x="428596" y="214290"/>
            <a:ext cx="8286808" cy="52322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2800" b="1">
                <a:solidFill>
                  <a:schemeClr val="accent2"/>
                </a:solidFill>
                <a:latin typeface="Calibri"/>
                <a:ea typeface="Calibri"/>
                <a:cs typeface="Calibri"/>
                <a:sym typeface="Calibri"/>
              </a:rPr>
              <a:t># για την οδική ασφάλεια</a:t>
            </a:r>
            <a:endParaRPr sz="2500" b="1">
              <a:solidFill>
                <a:schemeClr val="accent2"/>
              </a:solidFill>
              <a:latin typeface="Calibri"/>
              <a:ea typeface="Calibri"/>
              <a:cs typeface="Calibri"/>
              <a:sym typeface="Calibri"/>
            </a:endParaRPr>
          </a:p>
        </p:txBody>
      </p:sp>
      <p:sp>
        <p:nvSpPr>
          <p:cNvPr id="444" name="Google Shape;444;p35"/>
          <p:cNvSpPr txBox="1"/>
          <p:nvPr/>
        </p:nvSpPr>
        <p:spPr>
          <a:xfrm>
            <a:off x="642910" y="789041"/>
            <a:ext cx="8215370" cy="353943"/>
          </a:xfrm>
          <a:prstGeom prst="rect">
            <a:avLst/>
          </a:prstGeom>
          <a:noFill/>
          <a:ln>
            <a:noFill/>
          </a:ln>
        </p:spPr>
        <p:txBody>
          <a:bodyPr spcFirstLastPara="1" wrap="square" lIns="91425" tIns="45700" rIns="91425" bIns="45700" anchor="t" anchorCtr="0">
            <a:noAutofit/>
          </a:bodyPr>
          <a:lstStyle/>
          <a:p>
            <a:pPr marL="0" marR="0" lvl="0" indent="-107950" algn="just" rtl="0">
              <a:spcBef>
                <a:spcPts val="0"/>
              </a:spcBef>
              <a:spcAft>
                <a:spcPts val="0"/>
              </a:spcAft>
              <a:buClr>
                <a:schemeClr val="dk1"/>
              </a:buClr>
              <a:buSzPts val="1700"/>
              <a:buFont typeface="Arial"/>
              <a:buChar char="•"/>
            </a:pPr>
            <a:r>
              <a:rPr lang="el-GR" sz="1700">
                <a:solidFill>
                  <a:schemeClr val="dk1"/>
                </a:solidFill>
                <a:latin typeface="Calibri"/>
                <a:ea typeface="Calibri"/>
                <a:cs typeface="Calibri"/>
                <a:sym typeface="Calibri"/>
              </a:rPr>
              <a:t> Δημιουργία περιμετρικής ζώνης προστασίας από σχολικές μονάδες</a:t>
            </a:r>
            <a:endParaRPr/>
          </a:p>
        </p:txBody>
      </p:sp>
      <p:sp>
        <p:nvSpPr>
          <p:cNvPr id="445" name="Google Shape;445;p35"/>
          <p:cNvSpPr txBox="1"/>
          <p:nvPr/>
        </p:nvSpPr>
        <p:spPr>
          <a:xfrm>
            <a:off x="714348" y="1500174"/>
            <a:ext cx="8072494" cy="258532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1800">
                <a:solidFill>
                  <a:schemeClr val="dk1"/>
                </a:solidFill>
                <a:latin typeface="Calibri"/>
                <a:ea typeface="Calibri"/>
                <a:cs typeface="Calibri"/>
                <a:sym typeface="Calibri"/>
              </a:rPr>
              <a:t>Ενδεικτικά Μέτρα:</a:t>
            </a:r>
            <a:endParaRPr/>
          </a:p>
          <a:p>
            <a:pPr marL="0" marR="0" lvl="0" indent="-114300" algn="just" rtl="0">
              <a:spcBef>
                <a:spcPts val="0"/>
              </a:spcBef>
              <a:spcAft>
                <a:spcPts val="0"/>
              </a:spcAft>
              <a:buClr>
                <a:schemeClr val="dk1"/>
              </a:buClr>
              <a:buSzPts val="1800"/>
              <a:buFont typeface="Arial"/>
              <a:buChar char="•"/>
            </a:pPr>
            <a:r>
              <a:rPr lang="el-GR" sz="1800">
                <a:solidFill>
                  <a:schemeClr val="dk1"/>
                </a:solidFill>
                <a:latin typeface="Calibri"/>
                <a:ea typeface="Calibri"/>
                <a:cs typeface="Calibri"/>
                <a:sym typeface="Calibri"/>
              </a:rPr>
              <a:t>Περιορισμός πλάτους οδοστρώματος</a:t>
            </a:r>
            <a:endParaRPr sz="1800">
              <a:solidFill>
                <a:schemeClr val="dk1"/>
              </a:solidFill>
              <a:latin typeface="Calibri"/>
              <a:ea typeface="Calibri"/>
              <a:cs typeface="Calibri"/>
              <a:sym typeface="Calibri"/>
            </a:endParaRPr>
          </a:p>
          <a:p>
            <a:pPr marL="0" marR="0" lvl="0" indent="-114300" algn="just" rtl="0">
              <a:spcBef>
                <a:spcPts val="0"/>
              </a:spcBef>
              <a:spcAft>
                <a:spcPts val="0"/>
              </a:spcAft>
              <a:buClr>
                <a:schemeClr val="dk1"/>
              </a:buClr>
              <a:buSzPts val="1800"/>
              <a:buFont typeface="Arial"/>
              <a:buChar char="•"/>
            </a:pPr>
            <a:r>
              <a:rPr lang="el-GR" sz="1800">
                <a:solidFill>
                  <a:schemeClr val="dk1"/>
                </a:solidFill>
                <a:latin typeface="Calibri"/>
                <a:ea typeface="Calibri"/>
                <a:cs typeface="Calibri"/>
                <a:sym typeface="Calibri"/>
              </a:rPr>
              <a:t>Πεζοδρόμηση και τοποθέτηση κατάλληλου αστικού εξοπλισμού</a:t>
            </a:r>
            <a:endParaRPr/>
          </a:p>
          <a:p>
            <a:pPr marL="0" marR="0" lvl="0" indent="-114300" algn="just" rtl="0">
              <a:spcBef>
                <a:spcPts val="0"/>
              </a:spcBef>
              <a:spcAft>
                <a:spcPts val="0"/>
              </a:spcAft>
              <a:buClr>
                <a:schemeClr val="dk1"/>
              </a:buClr>
              <a:buSzPts val="1800"/>
              <a:buFont typeface="Arial"/>
              <a:buChar char="•"/>
            </a:pPr>
            <a:r>
              <a:rPr lang="el-GR" sz="1800">
                <a:solidFill>
                  <a:schemeClr val="dk1"/>
                </a:solidFill>
                <a:latin typeface="Calibri"/>
                <a:ea typeface="Calibri"/>
                <a:cs typeface="Calibri"/>
                <a:sym typeface="Calibri"/>
              </a:rPr>
              <a:t>Σχεδιασμός χρωματιστών διαβάσεων και τοποθέτηση χρονομέτρων στους φωτεινούς σηματοδότες, </a:t>
            </a:r>
            <a:endParaRPr sz="1800">
              <a:solidFill>
                <a:schemeClr val="dk1"/>
              </a:solidFill>
              <a:latin typeface="Calibri"/>
              <a:ea typeface="Calibri"/>
              <a:cs typeface="Calibri"/>
              <a:sym typeface="Calibri"/>
            </a:endParaRPr>
          </a:p>
          <a:p>
            <a:pPr marL="0" marR="0" lvl="0" indent="-114300" algn="just" rtl="0">
              <a:spcBef>
                <a:spcPts val="0"/>
              </a:spcBef>
              <a:spcAft>
                <a:spcPts val="0"/>
              </a:spcAft>
              <a:buClr>
                <a:schemeClr val="dk1"/>
              </a:buClr>
              <a:buSzPts val="1800"/>
              <a:buFont typeface="Arial"/>
              <a:buChar char="•"/>
            </a:pPr>
            <a:r>
              <a:rPr lang="el-GR" sz="1800">
                <a:solidFill>
                  <a:schemeClr val="dk1"/>
                </a:solidFill>
                <a:latin typeface="Calibri"/>
                <a:ea typeface="Calibri"/>
                <a:cs typeface="Calibri"/>
                <a:sym typeface="Calibri"/>
              </a:rPr>
              <a:t>Τοποθέτηση πινακίδων που αξιοποιούσαν την ηλιακή ενέργεια για να ενημερώνουν τους οδηγούς για την ταχύτητά τους, σε συνδυασμό με την παράλληλη ενημέρωση για το όριο και πως στο σημείο αυτό διέρχονται μαθητές. </a:t>
            </a:r>
            <a:endParaRPr sz="1800">
              <a:solidFill>
                <a:schemeClr val="dk1"/>
              </a:solidFill>
              <a:latin typeface="Calibri"/>
              <a:ea typeface="Calibri"/>
              <a:cs typeface="Calibri"/>
              <a:sym typeface="Calibri"/>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p:txBody>
      </p:sp>
      <p:pic>
        <p:nvPicPr>
          <p:cNvPr id="446" name="Google Shape;446;p35" descr="Î£ÏÎµÏÎ¹ÎºÎ® ÎµÎ¹ÎºÏÎ½Î±"/>
          <p:cNvPicPr preferRelativeResize="0"/>
          <p:nvPr/>
        </p:nvPicPr>
        <p:blipFill rotWithShape="1">
          <a:blip r:embed="rId4">
            <a:alphaModFix/>
          </a:blip>
          <a:srcRect/>
          <a:stretch/>
        </p:blipFill>
        <p:spPr>
          <a:xfrm>
            <a:off x="785786" y="4000504"/>
            <a:ext cx="4528548" cy="2380722"/>
          </a:xfrm>
          <a:prstGeom prst="rect">
            <a:avLst/>
          </a:prstGeom>
          <a:noFill/>
          <a:ln>
            <a:noFill/>
          </a:ln>
        </p:spPr>
      </p:pic>
      <p:sp>
        <p:nvSpPr>
          <p:cNvPr id="447" name="Google Shape;447;p35"/>
          <p:cNvSpPr txBox="1"/>
          <p:nvPr/>
        </p:nvSpPr>
        <p:spPr>
          <a:xfrm>
            <a:off x="785786" y="6000768"/>
            <a:ext cx="228601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Madrid, Spain</a:t>
            </a:r>
            <a:endParaRPr sz="1200" b="1">
              <a:solidFill>
                <a:schemeClr val="dk1"/>
              </a:solidFill>
              <a:latin typeface="Calibri"/>
              <a:ea typeface="Calibri"/>
              <a:cs typeface="Calibri"/>
              <a:sym typeface="Calibri"/>
            </a:endParaRPr>
          </a:p>
        </p:txBody>
      </p:sp>
      <p:pic>
        <p:nvPicPr>
          <p:cNvPr id="448" name="Google Shape;448;p35" descr="ÎÏÎ¿ÏÎ­Î»ÎµÏÎ¼Î± ÎµÎ¹ÎºÏÎ½Î±Ï Î³Î¹Î± sidewalk school"/>
          <p:cNvPicPr preferRelativeResize="0"/>
          <p:nvPr/>
        </p:nvPicPr>
        <p:blipFill rotWithShape="1">
          <a:blip r:embed="rId5">
            <a:alphaModFix/>
          </a:blip>
          <a:srcRect/>
          <a:stretch/>
        </p:blipFill>
        <p:spPr>
          <a:xfrm>
            <a:off x="5429256" y="4000504"/>
            <a:ext cx="3345390" cy="2357454"/>
          </a:xfrm>
          <a:prstGeom prst="rect">
            <a:avLst/>
          </a:prstGeom>
          <a:noFill/>
          <a:ln>
            <a:noFill/>
          </a:ln>
        </p:spPr>
      </p:pic>
      <p:pic>
        <p:nvPicPr>
          <p:cNvPr id="449" name="Google Shape;449;p35" descr="ÎÏÎ¿ÏÎ­Î»ÎµÏÎ¼Î± ÎµÎ¹ÎºÏÎ½Î±Ï Î³Î¹Î± line colour"/>
          <p:cNvPicPr preferRelativeResize="0"/>
          <p:nvPr/>
        </p:nvPicPr>
        <p:blipFill rotWithShape="1">
          <a:blip r:embed="rId3">
            <a:alphaModFix/>
          </a:blip>
          <a:srcRect l="7142" t="77777" r="7142" b="11807"/>
          <a:stretch/>
        </p:blipFill>
        <p:spPr>
          <a:xfrm rot="5400000">
            <a:off x="-1685899" y="4886383"/>
            <a:ext cx="3657516" cy="28571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36"/>
          <p:cNvPicPr preferRelativeResize="0"/>
          <p:nvPr/>
        </p:nvPicPr>
        <p:blipFill rotWithShape="1">
          <a:blip r:embed="rId3">
            <a:alphaModFix/>
          </a:blip>
          <a:srcRect/>
          <a:stretch/>
        </p:blipFill>
        <p:spPr>
          <a:xfrm>
            <a:off x="571473" y="1357298"/>
            <a:ext cx="4286280" cy="2714644"/>
          </a:xfrm>
          <a:prstGeom prst="rect">
            <a:avLst/>
          </a:prstGeom>
          <a:noFill/>
          <a:ln>
            <a:noFill/>
          </a:ln>
        </p:spPr>
      </p:pic>
      <p:pic>
        <p:nvPicPr>
          <p:cNvPr id="455" name="Google Shape;455;p36" descr="ÎÏÎ¿ÏÎ­Î»ÎµÏÎ¼Î± ÎµÎ¹ÎºÏÎ½Î±Ï Î³Î¹Î± line colour"/>
          <p:cNvPicPr preferRelativeResize="0"/>
          <p:nvPr/>
        </p:nvPicPr>
        <p:blipFill rotWithShape="1">
          <a:blip r:embed="rId4">
            <a:alphaModFix/>
          </a:blip>
          <a:srcRect l="7142" t="77777" r="7142" b="11807"/>
          <a:stretch/>
        </p:blipFill>
        <p:spPr>
          <a:xfrm rot="5400000">
            <a:off x="-1685924" y="1685893"/>
            <a:ext cx="3657503" cy="285717"/>
          </a:xfrm>
          <a:prstGeom prst="rect">
            <a:avLst/>
          </a:prstGeom>
          <a:noFill/>
          <a:ln>
            <a:noFill/>
          </a:ln>
        </p:spPr>
      </p:pic>
      <p:sp>
        <p:nvSpPr>
          <p:cNvPr id="456" name="Google Shape;456;p36"/>
          <p:cNvSpPr txBox="1"/>
          <p:nvPr/>
        </p:nvSpPr>
        <p:spPr>
          <a:xfrm>
            <a:off x="428596" y="214290"/>
            <a:ext cx="8286808" cy="52322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2800" b="1">
                <a:solidFill>
                  <a:schemeClr val="accent2"/>
                </a:solidFill>
                <a:latin typeface="Calibri"/>
                <a:ea typeface="Calibri"/>
                <a:cs typeface="Calibri"/>
                <a:sym typeface="Calibri"/>
              </a:rPr>
              <a:t># για την οδική ασφάλεια</a:t>
            </a:r>
            <a:endParaRPr sz="2500" b="1">
              <a:solidFill>
                <a:schemeClr val="accent2"/>
              </a:solidFill>
              <a:latin typeface="Calibri"/>
              <a:ea typeface="Calibri"/>
              <a:cs typeface="Calibri"/>
              <a:sym typeface="Calibri"/>
            </a:endParaRPr>
          </a:p>
        </p:txBody>
      </p:sp>
      <p:sp>
        <p:nvSpPr>
          <p:cNvPr id="457" name="Google Shape;457;p36"/>
          <p:cNvSpPr txBox="1"/>
          <p:nvPr/>
        </p:nvSpPr>
        <p:spPr>
          <a:xfrm>
            <a:off x="642910" y="789041"/>
            <a:ext cx="8215370" cy="353943"/>
          </a:xfrm>
          <a:prstGeom prst="rect">
            <a:avLst/>
          </a:prstGeom>
          <a:noFill/>
          <a:ln>
            <a:noFill/>
          </a:ln>
        </p:spPr>
        <p:txBody>
          <a:bodyPr spcFirstLastPara="1" wrap="square" lIns="91425" tIns="45700" rIns="91425" bIns="45700" anchor="t" anchorCtr="0">
            <a:noAutofit/>
          </a:bodyPr>
          <a:lstStyle/>
          <a:p>
            <a:pPr marL="0" marR="0" lvl="0" indent="-107950" algn="just" rtl="0">
              <a:spcBef>
                <a:spcPts val="0"/>
              </a:spcBef>
              <a:spcAft>
                <a:spcPts val="0"/>
              </a:spcAft>
              <a:buClr>
                <a:schemeClr val="dk1"/>
              </a:buClr>
              <a:buSzPts val="1700"/>
              <a:buFont typeface="Arial"/>
              <a:buChar char="•"/>
            </a:pPr>
            <a:r>
              <a:rPr lang="el-GR" sz="1700">
                <a:solidFill>
                  <a:schemeClr val="dk1"/>
                </a:solidFill>
                <a:latin typeface="Calibri"/>
                <a:ea typeface="Calibri"/>
                <a:cs typeface="Calibri"/>
                <a:sym typeface="Calibri"/>
              </a:rPr>
              <a:t> Ανακατασκευή οδικών τμημάτων και κόμβων</a:t>
            </a:r>
            <a:endParaRPr/>
          </a:p>
        </p:txBody>
      </p:sp>
      <p:pic>
        <p:nvPicPr>
          <p:cNvPr id="458" name="Google Shape;458;p36" descr="ÎÏÎ¿ÏÎ­Î»ÎµÏÎ¼Î± ÎµÎ¹ÎºÏÎ½Î±Ï Î³Î¹Î± line colour"/>
          <p:cNvPicPr preferRelativeResize="0"/>
          <p:nvPr/>
        </p:nvPicPr>
        <p:blipFill rotWithShape="1">
          <a:blip r:embed="rId4">
            <a:alphaModFix/>
          </a:blip>
          <a:srcRect l="7142" t="77777" r="7142" b="11807"/>
          <a:stretch/>
        </p:blipFill>
        <p:spPr>
          <a:xfrm rot="5400000">
            <a:off x="-1685899" y="4886383"/>
            <a:ext cx="3657516" cy="285718"/>
          </a:xfrm>
          <a:prstGeom prst="rect">
            <a:avLst/>
          </a:prstGeom>
          <a:noFill/>
          <a:ln>
            <a:noFill/>
          </a:ln>
        </p:spPr>
      </p:pic>
      <p:pic>
        <p:nvPicPr>
          <p:cNvPr id="459" name="Google Shape;459;p36"/>
          <p:cNvPicPr preferRelativeResize="0"/>
          <p:nvPr/>
        </p:nvPicPr>
        <p:blipFill rotWithShape="1">
          <a:blip r:embed="rId5">
            <a:alphaModFix/>
          </a:blip>
          <a:srcRect/>
          <a:stretch/>
        </p:blipFill>
        <p:spPr>
          <a:xfrm>
            <a:off x="571472" y="4143381"/>
            <a:ext cx="5429288" cy="2714620"/>
          </a:xfrm>
          <a:prstGeom prst="rect">
            <a:avLst/>
          </a:prstGeom>
          <a:noFill/>
          <a:ln>
            <a:noFill/>
          </a:ln>
        </p:spPr>
      </p:pic>
      <p:pic>
        <p:nvPicPr>
          <p:cNvPr id="460" name="Google Shape;460;p36"/>
          <p:cNvPicPr preferRelativeResize="0"/>
          <p:nvPr/>
        </p:nvPicPr>
        <p:blipFill rotWithShape="1">
          <a:blip r:embed="rId6">
            <a:alphaModFix/>
          </a:blip>
          <a:srcRect/>
          <a:stretch/>
        </p:blipFill>
        <p:spPr>
          <a:xfrm>
            <a:off x="4929191" y="1357299"/>
            <a:ext cx="3571900" cy="2714644"/>
          </a:xfrm>
          <a:prstGeom prst="rect">
            <a:avLst/>
          </a:prstGeom>
          <a:noFill/>
          <a:ln>
            <a:noFill/>
          </a:ln>
        </p:spPr>
      </p:pic>
      <p:pic>
        <p:nvPicPr>
          <p:cNvPr id="461" name="Google Shape;461;p36"/>
          <p:cNvPicPr preferRelativeResize="0"/>
          <p:nvPr/>
        </p:nvPicPr>
        <p:blipFill rotWithShape="1">
          <a:blip r:embed="rId7">
            <a:alphaModFix/>
          </a:blip>
          <a:srcRect l="6977" t="15656"/>
          <a:stretch/>
        </p:blipFill>
        <p:spPr>
          <a:xfrm>
            <a:off x="6072198" y="4143380"/>
            <a:ext cx="3071802" cy="2286016"/>
          </a:xfrm>
          <a:prstGeom prst="rect">
            <a:avLst/>
          </a:prstGeom>
          <a:noFill/>
          <a:ln>
            <a:noFill/>
          </a:ln>
        </p:spPr>
      </p:pic>
      <p:sp>
        <p:nvSpPr>
          <p:cNvPr id="462" name="Google Shape;462;p36"/>
          <p:cNvSpPr txBox="1"/>
          <p:nvPr/>
        </p:nvSpPr>
        <p:spPr>
          <a:xfrm>
            <a:off x="571472" y="6581001"/>
            <a:ext cx="228601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Βόλος, Ελλάδα</a:t>
            </a:r>
            <a:endParaRPr sz="1200" b="1">
              <a:solidFill>
                <a:schemeClr val="dk1"/>
              </a:solidFill>
              <a:latin typeface="Calibri"/>
              <a:ea typeface="Calibri"/>
              <a:cs typeface="Calibri"/>
              <a:sym typeface="Calibri"/>
            </a:endParaRPr>
          </a:p>
        </p:txBody>
      </p:sp>
      <p:sp>
        <p:nvSpPr>
          <p:cNvPr id="463" name="Google Shape;463;p36"/>
          <p:cNvSpPr txBox="1"/>
          <p:nvPr/>
        </p:nvSpPr>
        <p:spPr>
          <a:xfrm>
            <a:off x="6072198" y="6152397"/>
            <a:ext cx="228601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Ναύπλιο, Ελλάδα</a:t>
            </a:r>
            <a:endParaRPr sz="1200" b="1">
              <a:solidFill>
                <a:schemeClr val="dk1"/>
              </a:solidFill>
              <a:latin typeface="Calibri"/>
              <a:ea typeface="Calibri"/>
              <a:cs typeface="Calibri"/>
              <a:sym typeface="Calibri"/>
            </a:endParaRPr>
          </a:p>
        </p:txBody>
      </p:sp>
      <p:sp>
        <p:nvSpPr>
          <p:cNvPr id="464" name="Google Shape;464;p36"/>
          <p:cNvSpPr txBox="1"/>
          <p:nvPr/>
        </p:nvSpPr>
        <p:spPr>
          <a:xfrm>
            <a:off x="571472" y="1357298"/>
            <a:ext cx="228601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Belgrade, Serbia</a:t>
            </a:r>
            <a:endParaRPr sz="1200" b="1">
              <a:solidFill>
                <a:schemeClr val="dk1"/>
              </a:solidFill>
              <a:latin typeface="Calibri"/>
              <a:ea typeface="Calibri"/>
              <a:cs typeface="Calibri"/>
              <a:sym typeface="Calibri"/>
            </a:endParaRPr>
          </a:p>
        </p:txBody>
      </p:sp>
      <p:sp>
        <p:nvSpPr>
          <p:cNvPr id="465" name="Google Shape;465;p36"/>
          <p:cNvSpPr txBox="1"/>
          <p:nvPr/>
        </p:nvSpPr>
        <p:spPr>
          <a:xfrm>
            <a:off x="4929190" y="1357298"/>
            <a:ext cx="228601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lt1"/>
                </a:solidFill>
                <a:latin typeface="Calibri"/>
                <a:ea typeface="Calibri"/>
                <a:cs typeface="Calibri"/>
                <a:sym typeface="Calibri"/>
              </a:rPr>
              <a:t>Toronto, Canada</a:t>
            </a:r>
            <a:endParaRPr sz="1200" b="1">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7"/>
          <p:cNvSpPr txBox="1"/>
          <p:nvPr/>
        </p:nvSpPr>
        <p:spPr>
          <a:xfrm>
            <a:off x="314326" y="662672"/>
            <a:ext cx="6500812" cy="59093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2000" b="1">
                <a:solidFill>
                  <a:schemeClr val="dk1"/>
                </a:solidFill>
                <a:latin typeface="Calibri"/>
                <a:ea typeface="Calibri"/>
                <a:cs typeface="Calibri"/>
                <a:sym typeface="Calibri"/>
              </a:rPr>
              <a:t>Μονάδα Βιώσιμης Κινητικότητας</a:t>
            </a:r>
            <a:endParaRPr/>
          </a:p>
          <a:p>
            <a:pPr marL="0" marR="0" lvl="0" indent="0" algn="l" rtl="0">
              <a:spcBef>
                <a:spcPts val="0"/>
              </a:spcBef>
              <a:spcAft>
                <a:spcPts val="0"/>
              </a:spcAft>
              <a:buNone/>
            </a:pPr>
            <a:endParaRPr sz="2000" b="1">
              <a:solidFill>
                <a:schemeClr val="dk1"/>
              </a:solidFill>
              <a:latin typeface="Calibri"/>
              <a:ea typeface="Calibri"/>
              <a:cs typeface="Calibri"/>
              <a:sym typeface="Calibri"/>
            </a:endParaRPr>
          </a:p>
          <a:p>
            <a:pPr marL="0" marR="0" lvl="0" indent="0" algn="l" rtl="0">
              <a:spcBef>
                <a:spcPts val="0"/>
              </a:spcBef>
              <a:spcAft>
                <a:spcPts val="0"/>
              </a:spcAft>
              <a:buNone/>
            </a:pPr>
            <a:r>
              <a:rPr lang="el-GR" sz="1600">
                <a:solidFill>
                  <a:schemeClr val="dk1"/>
                </a:solidFill>
                <a:latin typeface="Calibri"/>
                <a:ea typeface="Calibri"/>
                <a:cs typeface="Calibri"/>
                <a:sym typeface="Calibri"/>
              </a:rPr>
              <a:t>Ηρώων Πολυτεχνείου 9, Ζωγράφου</a:t>
            </a:r>
            <a:endParaRPr/>
          </a:p>
          <a:p>
            <a:pPr marL="0" marR="0" lvl="0" indent="0" algn="l" rtl="0">
              <a:spcBef>
                <a:spcPts val="0"/>
              </a:spcBef>
              <a:spcAft>
                <a:spcPts val="0"/>
              </a:spcAft>
              <a:buNone/>
            </a:pPr>
            <a:r>
              <a:rPr lang="el-GR" sz="1600">
                <a:solidFill>
                  <a:schemeClr val="dk1"/>
                </a:solidFill>
                <a:latin typeface="Calibri"/>
                <a:ea typeface="Calibri"/>
                <a:cs typeface="Calibri"/>
                <a:sym typeface="Calibri"/>
              </a:rPr>
              <a:t>Τ.Κ.  15 780</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1800" b="1">
                <a:solidFill>
                  <a:schemeClr val="dk1"/>
                </a:solidFill>
                <a:latin typeface="Calibri"/>
                <a:ea typeface="Calibri"/>
                <a:cs typeface="Calibri"/>
                <a:sym typeface="Calibri"/>
              </a:rPr>
              <a:t>Ε</a:t>
            </a:r>
            <a:r>
              <a:rPr lang="el-GR" sz="1800">
                <a:solidFill>
                  <a:schemeClr val="dk1"/>
                </a:solidFill>
                <a:latin typeface="Calibri"/>
                <a:ea typeface="Calibri"/>
                <a:cs typeface="Calibri"/>
                <a:sym typeface="Calibri"/>
              </a:rPr>
              <a:t>θνικό </a:t>
            </a:r>
            <a:r>
              <a:rPr lang="el-GR" sz="1800" b="1">
                <a:solidFill>
                  <a:schemeClr val="dk1"/>
                </a:solidFill>
                <a:latin typeface="Calibri"/>
                <a:ea typeface="Calibri"/>
                <a:cs typeface="Calibri"/>
                <a:sym typeface="Calibri"/>
              </a:rPr>
              <a:t>Μ</a:t>
            </a:r>
            <a:r>
              <a:rPr lang="el-GR" sz="1800">
                <a:solidFill>
                  <a:schemeClr val="dk1"/>
                </a:solidFill>
                <a:latin typeface="Calibri"/>
                <a:ea typeface="Calibri"/>
                <a:cs typeface="Calibri"/>
                <a:sym typeface="Calibri"/>
              </a:rPr>
              <a:t>ετσόβιο </a:t>
            </a:r>
            <a:r>
              <a:rPr lang="el-GR" sz="1800" b="1">
                <a:solidFill>
                  <a:schemeClr val="dk1"/>
                </a:solidFill>
                <a:latin typeface="Calibri"/>
                <a:ea typeface="Calibri"/>
                <a:cs typeface="Calibri"/>
                <a:sym typeface="Calibri"/>
              </a:rPr>
              <a:t>Π</a:t>
            </a:r>
            <a:r>
              <a:rPr lang="el-GR" sz="1800">
                <a:solidFill>
                  <a:schemeClr val="dk1"/>
                </a:solidFill>
                <a:latin typeface="Calibri"/>
                <a:ea typeface="Calibri"/>
                <a:cs typeface="Calibri"/>
                <a:sym typeface="Calibri"/>
              </a:rPr>
              <a:t>ολυτεχνείο</a:t>
            </a:r>
            <a:endParaRPr/>
          </a:p>
          <a:p>
            <a:pPr marL="0" marR="0" lvl="0" indent="0" algn="l" rtl="0">
              <a:lnSpc>
                <a:spcPct val="150000"/>
              </a:lnSpc>
              <a:spcBef>
                <a:spcPts val="0"/>
              </a:spcBef>
              <a:spcAft>
                <a:spcPts val="0"/>
              </a:spcAft>
              <a:buNone/>
            </a:pPr>
            <a:r>
              <a:rPr lang="el-GR" sz="1600">
                <a:solidFill>
                  <a:schemeClr val="dk1"/>
                </a:solidFill>
                <a:latin typeface="Calibri"/>
                <a:ea typeface="Calibri"/>
                <a:cs typeface="Calibri"/>
                <a:sym typeface="Calibri"/>
              </a:rPr>
              <a:t>Σχολή Αγρ. Τοπογράφων Μηχανικών</a:t>
            </a:r>
            <a:endParaRPr/>
          </a:p>
          <a:p>
            <a:pPr marL="0" marR="0" lvl="0" indent="0" algn="l" rtl="0">
              <a:lnSpc>
                <a:spcPct val="150000"/>
              </a:lnSpc>
              <a:spcBef>
                <a:spcPts val="0"/>
              </a:spcBef>
              <a:spcAft>
                <a:spcPts val="0"/>
              </a:spcAft>
              <a:buNone/>
            </a:pPr>
            <a:r>
              <a:rPr lang="el-GR" sz="1600">
                <a:solidFill>
                  <a:schemeClr val="dk1"/>
                </a:solidFill>
                <a:latin typeface="Calibri"/>
                <a:ea typeface="Calibri"/>
                <a:cs typeface="Calibri"/>
                <a:sym typeface="Calibri"/>
              </a:rPr>
              <a:t>Τομέας Γεωγραφίας και Περιφ. Σχεδιασμού</a:t>
            </a:r>
            <a:endParaRPr/>
          </a:p>
          <a:p>
            <a:pPr marL="0" marR="0" lvl="0" indent="0" algn="l" rtl="0">
              <a:lnSpc>
                <a:spcPct val="150000"/>
              </a:lnSpc>
              <a:spcBef>
                <a:spcPts val="0"/>
              </a:spcBef>
              <a:spcAft>
                <a:spcPts val="0"/>
              </a:spcAft>
              <a:buNone/>
            </a:pPr>
            <a:r>
              <a:rPr lang="el-GR" sz="1600">
                <a:solidFill>
                  <a:schemeClr val="dk1"/>
                </a:solidFill>
                <a:latin typeface="Calibri"/>
                <a:ea typeface="Calibri"/>
                <a:cs typeface="Calibri"/>
                <a:sym typeface="Calibri"/>
              </a:rPr>
              <a:t>Πολυτεχνειούπολη Ζωγράφου</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l-GR" sz="2000" b="1" u="sng">
                <a:solidFill>
                  <a:schemeClr val="hlink"/>
                </a:solidFill>
                <a:latin typeface="Calibri"/>
                <a:ea typeface="Calibri"/>
                <a:cs typeface="Calibri"/>
                <a:sym typeface="Calibri"/>
                <a:hlinkClick r:id="rId3"/>
              </a:rPr>
              <a:t>www.smu.gr</a:t>
            </a:r>
            <a:endParaRPr sz="2000" b="1">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l-GR" sz="1800">
                <a:solidFill>
                  <a:schemeClr val="dk1"/>
                </a:solidFill>
                <a:latin typeface="Calibri"/>
                <a:ea typeface="Calibri"/>
                <a:cs typeface="Calibri"/>
                <a:sym typeface="Calibri"/>
              </a:rPr>
              <a:t>Δρ. Ευθύμιος Μπακογιάννης</a:t>
            </a:r>
            <a:endParaRPr/>
          </a:p>
          <a:p>
            <a:pPr marL="0" marR="0" lvl="0" indent="0" algn="l" rtl="0">
              <a:spcBef>
                <a:spcPts val="0"/>
              </a:spcBef>
              <a:spcAft>
                <a:spcPts val="0"/>
              </a:spcAft>
              <a:buNone/>
            </a:pPr>
            <a:r>
              <a:rPr lang="el-GR" sz="1800">
                <a:solidFill>
                  <a:schemeClr val="dk1"/>
                </a:solidFill>
                <a:latin typeface="Calibri"/>
                <a:ea typeface="Calibri"/>
                <a:cs typeface="Calibri"/>
                <a:sym typeface="Calibri"/>
              </a:rPr>
              <a:t>Πολεοδόμος- Συγκοινωνιολόγος ΕΜΠ</a:t>
            </a:r>
            <a:endParaRPr/>
          </a:p>
          <a:p>
            <a:pPr marL="0" marR="0" lvl="0" indent="0" algn="ctr"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pic>
        <p:nvPicPr>
          <p:cNvPr id="472" name="Google Shape;472;p37"/>
          <p:cNvPicPr preferRelativeResize="0"/>
          <p:nvPr/>
        </p:nvPicPr>
        <p:blipFill rotWithShape="1">
          <a:blip r:embed="rId4">
            <a:alphaModFix/>
          </a:blip>
          <a:srcRect/>
          <a:stretch/>
        </p:blipFill>
        <p:spPr>
          <a:xfrm>
            <a:off x="4293710" y="744282"/>
            <a:ext cx="1763361" cy="14140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15" descr="Î£ÏÎµÏÎ¹ÎºÎ® ÎµÎ¹ÎºÏÎ½Î±"/>
          <p:cNvPicPr preferRelativeResize="0"/>
          <p:nvPr/>
        </p:nvPicPr>
        <p:blipFill rotWithShape="1">
          <a:blip r:embed="rId3">
            <a:alphaModFix/>
          </a:blip>
          <a:srcRect r="35897" b="81343"/>
          <a:stretch/>
        </p:blipFill>
        <p:spPr>
          <a:xfrm>
            <a:off x="0" y="0"/>
            <a:ext cx="9143968" cy="6858000"/>
          </a:xfrm>
          <a:prstGeom prst="rect">
            <a:avLst/>
          </a:prstGeom>
          <a:noFill/>
          <a:ln>
            <a:noFill/>
          </a:ln>
        </p:spPr>
      </p:pic>
      <p:pic>
        <p:nvPicPr>
          <p:cNvPr id="118" name="Google Shape;118;p15" descr="Î£ÏÎµÏÎ¹ÎºÎ® ÎµÎ¹ÎºÏÎ½Î±"/>
          <p:cNvPicPr preferRelativeResize="0"/>
          <p:nvPr/>
        </p:nvPicPr>
        <p:blipFill rotWithShape="1">
          <a:blip r:embed="rId4">
            <a:alphaModFix/>
          </a:blip>
          <a:srcRect/>
          <a:stretch/>
        </p:blipFill>
        <p:spPr>
          <a:xfrm>
            <a:off x="5592511" y="1643050"/>
            <a:ext cx="3551489" cy="5072098"/>
          </a:xfrm>
          <a:prstGeom prst="rect">
            <a:avLst/>
          </a:prstGeom>
          <a:noFill/>
          <a:ln>
            <a:noFill/>
          </a:ln>
        </p:spPr>
      </p:pic>
      <p:sp>
        <p:nvSpPr>
          <p:cNvPr id="119" name="Google Shape;119;p15"/>
          <p:cNvSpPr txBox="1"/>
          <p:nvPr/>
        </p:nvSpPr>
        <p:spPr>
          <a:xfrm>
            <a:off x="285720" y="5929330"/>
            <a:ext cx="5786446" cy="63094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3500" b="1">
                <a:solidFill>
                  <a:srgbClr val="366092"/>
                </a:solidFill>
                <a:latin typeface="Calibri"/>
                <a:ea typeface="Calibri"/>
                <a:cs typeface="Calibri"/>
                <a:sym typeface="Calibri"/>
              </a:rPr>
              <a:t># για τα εμποδιζόμενα άτομα</a:t>
            </a:r>
            <a:endParaRPr sz="3500" b="1">
              <a:solidFill>
                <a:srgbClr val="366092"/>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16" descr="ÎÏÎ¿ÏÎ­Î»ÎµÏÎ¼Î± ÎµÎ¹ÎºÏÎ½Î±Ï Î³Î¹Î± line colour"/>
          <p:cNvPicPr preferRelativeResize="0"/>
          <p:nvPr/>
        </p:nvPicPr>
        <p:blipFill rotWithShape="1">
          <a:blip r:embed="rId3">
            <a:alphaModFix/>
          </a:blip>
          <a:srcRect l="7142" t="77777" r="7142" b="11807"/>
          <a:stretch/>
        </p:blipFill>
        <p:spPr>
          <a:xfrm rot="5400000">
            <a:off x="-1685924" y="1685893"/>
            <a:ext cx="3657503" cy="285717"/>
          </a:xfrm>
          <a:prstGeom prst="rect">
            <a:avLst/>
          </a:prstGeom>
          <a:noFill/>
          <a:ln>
            <a:noFill/>
          </a:ln>
        </p:spPr>
      </p:pic>
      <p:pic>
        <p:nvPicPr>
          <p:cNvPr id="125" name="Google Shape;125;p16" descr="ÎÏÎ¿ÏÎ­Î»ÎµÏÎ¼Î± ÎµÎ¹ÎºÏÎ½Î±Ï Î³Î¹Î± line colour"/>
          <p:cNvPicPr preferRelativeResize="0"/>
          <p:nvPr/>
        </p:nvPicPr>
        <p:blipFill rotWithShape="1">
          <a:blip r:embed="rId3">
            <a:alphaModFix/>
          </a:blip>
          <a:srcRect l="7142" t="77777" r="7142" b="11807"/>
          <a:stretch/>
        </p:blipFill>
        <p:spPr>
          <a:xfrm rot="5400000">
            <a:off x="-1685931" y="4886383"/>
            <a:ext cx="3657516" cy="285718"/>
          </a:xfrm>
          <a:prstGeom prst="rect">
            <a:avLst/>
          </a:prstGeom>
          <a:noFill/>
          <a:ln>
            <a:noFill/>
          </a:ln>
        </p:spPr>
      </p:pic>
      <p:sp>
        <p:nvSpPr>
          <p:cNvPr id="126" name="Google Shape;126;p16"/>
          <p:cNvSpPr txBox="1"/>
          <p:nvPr/>
        </p:nvSpPr>
        <p:spPr>
          <a:xfrm>
            <a:off x="571472" y="165864"/>
            <a:ext cx="8286808" cy="95410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2800" b="1">
                <a:solidFill>
                  <a:srgbClr val="17365D"/>
                </a:solidFill>
                <a:latin typeface="Calibri"/>
                <a:ea typeface="Calibri"/>
                <a:cs typeface="Calibri"/>
                <a:sym typeface="Calibri"/>
              </a:rPr>
              <a:t># για την προσβασιμότητα εμποδιζόμενων ατόμων -  ΑΜΕΑ</a:t>
            </a:r>
            <a:endParaRPr sz="2500" b="1">
              <a:solidFill>
                <a:srgbClr val="17365D"/>
              </a:solidFill>
              <a:latin typeface="Calibri"/>
              <a:ea typeface="Calibri"/>
              <a:cs typeface="Calibri"/>
              <a:sym typeface="Calibri"/>
            </a:endParaRPr>
          </a:p>
        </p:txBody>
      </p:sp>
      <p:sp>
        <p:nvSpPr>
          <p:cNvPr id="127" name="Google Shape;127;p16"/>
          <p:cNvSpPr txBox="1"/>
          <p:nvPr/>
        </p:nvSpPr>
        <p:spPr>
          <a:xfrm>
            <a:off x="642910" y="1357298"/>
            <a:ext cx="8215370" cy="877163"/>
          </a:xfrm>
          <a:prstGeom prst="rect">
            <a:avLst/>
          </a:prstGeom>
          <a:noFill/>
          <a:ln>
            <a:noFill/>
          </a:ln>
        </p:spPr>
        <p:txBody>
          <a:bodyPr spcFirstLastPara="1" wrap="square" lIns="91425" tIns="45700" rIns="91425" bIns="45700" anchor="t" anchorCtr="0">
            <a:noAutofit/>
          </a:bodyPr>
          <a:lstStyle/>
          <a:p>
            <a:pPr marL="0" marR="0" lvl="0" indent="-107950" algn="just" rtl="0">
              <a:spcBef>
                <a:spcPts val="0"/>
              </a:spcBef>
              <a:spcAft>
                <a:spcPts val="0"/>
              </a:spcAft>
              <a:buClr>
                <a:schemeClr val="dk1"/>
              </a:buClr>
              <a:buSzPts val="1700"/>
              <a:buFont typeface="Arial"/>
              <a:buChar char="•"/>
            </a:pPr>
            <a:r>
              <a:rPr lang="el-GR" sz="1700">
                <a:solidFill>
                  <a:schemeClr val="dk1"/>
                </a:solidFill>
                <a:latin typeface="Calibri"/>
                <a:ea typeface="Calibri"/>
                <a:cs typeface="Calibri"/>
                <a:sym typeface="Calibri"/>
              </a:rPr>
              <a:t> Δυνατότητα κίνησης στο ίδιο επίπεδο ή «γεφύρωση» των επιπέδων στον αστικό χώρο: Κατασκευή Ραμπών ικανών διαστάσεων σε πεζοδρόμια, πλατείες, σημεία ενδιαφέροντος και δημόσια κτίρια</a:t>
            </a:r>
            <a:endParaRPr/>
          </a:p>
        </p:txBody>
      </p:sp>
      <p:pic>
        <p:nvPicPr>
          <p:cNvPr id="128" name="Google Shape;128;p16"/>
          <p:cNvPicPr preferRelativeResize="0"/>
          <p:nvPr/>
        </p:nvPicPr>
        <p:blipFill rotWithShape="1">
          <a:blip r:embed="rId4">
            <a:alphaModFix/>
          </a:blip>
          <a:srcRect/>
          <a:stretch/>
        </p:blipFill>
        <p:spPr>
          <a:xfrm>
            <a:off x="714348" y="4241223"/>
            <a:ext cx="2500330" cy="1759545"/>
          </a:xfrm>
          <a:prstGeom prst="rect">
            <a:avLst/>
          </a:prstGeom>
          <a:noFill/>
          <a:ln>
            <a:noFill/>
          </a:ln>
        </p:spPr>
      </p:pic>
      <p:pic>
        <p:nvPicPr>
          <p:cNvPr id="129" name="Google Shape;129;p16"/>
          <p:cNvPicPr preferRelativeResize="0"/>
          <p:nvPr/>
        </p:nvPicPr>
        <p:blipFill rotWithShape="1">
          <a:blip r:embed="rId5">
            <a:alphaModFix/>
          </a:blip>
          <a:srcRect/>
          <a:stretch/>
        </p:blipFill>
        <p:spPr>
          <a:xfrm>
            <a:off x="714349" y="2357431"/>
            <a:ext cx="2500330" cy="1785950"/>
          </a:xfrm>
          <a:prstGeom prst="rect">
            <a:avLst/>
          </a:prstGeom>
          <a:noFill/>
          <a:ln>
            <a:noFill/>
          </a:ln>
        </p:spPr>
      </p:pic>
      <p:pic>
        <p:nvPicPr>
          <p:cNvPr id="130" name="Google Shape;130;p16"/>
          <p:cNvPicPr preferRelativeResize="0"/>
          <p:nvPr/>
        </p:nvPicPr>
        <p:blipFill rotWithShape="1">
          <a:blip r:embed="rId6">
            <a:alphaModFix/>
          </a:blip>
          <a:srcRect/>
          <a:stretch/>
        </p:blipFill>
        <p:spPr>
          <a:xfrm>
            <a:off x="3286116" y="2357430"/>
            <a:ext cx="2571768" cy="4286280"/>
          </a:xfrm>
          <a:prstGeom prst="rect">
            <a:avLst/>
          </a:prstGeom>
          <a:noFill/>
          <a:ln>
            <a:noFill/>
          </a:ln>
        </p:spPr>
      </p:pic>
      <p:pic>
        <p:nvPicPr>
          <p:cNvPr id="131" name="Google Shape;131;p16" descr="Στιγμιότυπο%202018-12-31,%2012.10.40.png"/>
          <p:cNvPicPr preferRelativeResize="0"/>
          <p:nvPr/>
        </p:nvPicPr>
        <p:blipFill rotWithShape="1">
          <a:blip r:embed="rId7">
            <a:alphaModFix/>
          </a:blip>
          <a:srcRect l="29880" t="16216" r="13493" b="11581"/>
          <a:stretch/>
        </p:blipFill>
        <p:spPr>
          <a:xfrm>
            <a:off x="5929322" y="4286256"/>
            <a:ext cx="2928958" cy="2374900"/>
          </a:xfrm>
          <a:prstGeom prst="rect">
            <a:avLst/>
          </a:prstGeom>
          <a:noFill/>
          <a:ln>
            <a:noFill/>
          </a:ln>
        </p:spPr>
      </p:pic>
      <p:pic>
        <p:nvPicPr>
          <p:cNvPr id="132" name="Google Shape;132;p16"/>
          <p:cNvPicPr preferRelativeResize="0"/>
          <p:nvPr/>
        </p:nvPicPr>
        <p:blipFill rotWithShape="1">
          <a:blip r:embed="rId8">
            <a:alphaModFix/>
          </a:blip>
          <a:srcRect/>
          <a:stretch/>
        </p:blipFill>
        <p:spPr>
          <a:xfrm>
            <a:off x="5929322" y="2357430"/>
            <a:ext cx="2928958" cy="1857388"/>
          </a:xfrm>
          <a:prstGeom prst="rect">
            <a:avLst/>
          </a:prstGeom>
          <a:noFill/>
          <a:ln>
            <a:noFill/>
          </a:ln>
        </p:spPr>
      </p:pic>
      <p:sp>
        <p:nvSpPr>
          <p:cNvPr id="133" name="Google Shape;133;p16"/>
          <p:cNvSpPr txBox="1"/>
          <p:nvPr/>
        </p:nvSpPr>
        <p:spPr>
          <a:xfrm>
            <a:off x="857224" y="2357430"/>
            <a:ext cx="2357454" cy="27699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l-GR" sz="1200" b="1">
                <a:solidFill>
                  <a:schemeClr val="dk1"/>
                </a:solidFill>
                <a:latin typeface="Calibri"/>
                <a:ea typeface="Calibri"/>
                <a:cs typeface="Calibri"/>
                <a:sym typeface="Calibri"/>
              </a:rPr>
              <a:t>Jubilee Square, Leicester, UK</a:t>
            </a:r>
            <a:endParaRPr sz="1200" b="1">
              <a:solidFill>
                <a:schemeClr val="dk1"/>
              </a:solidFill>
              <a:latin typeface="Calibri"/>
              <a:ea typeface="Calibri"/>
              <a:cs typeface="Calibri"/>
              <a:sym typeface="Calibri"/>
            </a:endParaRPr>
          </a:p>
        </p:txBody>
      </p:sp>
      <p:sp>
        <p:nvSpPr>
          <p:cNvPr id="134" name="Google Shape;134;p16"/>
          <p:cNvSpPr txBox="1"/>
          <p:nvPr/>
        </p:nvSpPr>
        <p:spPr>
          <a:xfrm>
            <a:off x="714348" y="4214818"/>
            <a:ext cx="2500330" cy="46166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l-GR" sz="1200" b="1">
                <a:solidFill>
                  <a:schemeClr val="dk1"/>
                </a:solidFill>
                <a:latin typeface="Calibri"/>
                <a:ea typeface="Calibri"/>
                <a:cs typeface="Calibri"/>
                <a:sym typeface="Calibri"/>
              </a:rPr>
              <a:t>Pioneer Courthouse Square, Portland, OR, USA</a:t>
            </a:r>
            <a:endParaRPr sz="1200" b="1">
              <a:solidFill>
                <a:schemeClr val="dk1"/>
              </a:solidFill>
              <a:latin typeface="Calibri"/>
              <a:ea typeface="Calibri"/>
              <a:cs typeface="Calibri"/>
              <a:sym typeface="Calibri"/>
            </a:endParaRPr>
          </a:p>
        </p:txBody>
      </p:sp>
      <p:sp>
        <p:nvSpPr>
          <p:cNvPr id="135" name="Google Shape;135;p16"/>
          <p:cNvSpPr txBox="1"/>
          <p:nvPr/>
        </p:nvSpPr>
        <p:spPr>
          <a:xfrm>
            <a:off x="3500430" y="2357430"/>
            <a:ext cx="2357454" cy="46166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l-GR" sz="1200" b="1">
                <a:solidFill>
                  <a:schemeClr val="dk1"/>
                </a:solidFill>
                <a:latin typeface="Calibri"/>
                <a:ea typeface="Calibri"/>
                <a:cs typeface="Calibri"/>
                <a:sym typeface="Calibri"/>
              </a:rPr>
              <a:t>River Bank in Chicago,</a:t>
            </a:r>
            <a:endParaRPr/>
          </a:p>
          <a:p>
            <a:pPr marL="0" marR="0" lvl="0" indent="0" algn="r" rtl="0">
              <a:spcBef>
                <a:spcPts val="0"/>
              </a:spcBef>
              <a:spcAft>
                <a:spcPts val="0"/>
              </a:spcAft>
              <a:buNone/>
            </a:pPr>
            <a:r>
              <a:rPr lang="el-GR" sz="1200" b="1">
                <a:solidFill>
                  <a:schemeClr val="dk1"/>
                </a:solidFill>
                <a:latin typeface="Calibri"/>
                <a:ea typeface="Calibri"/>
                <a:cs typeface="Calibri"/>
                <a:sym typeface="Calibri"/>
              </a:rPr>
              <a:t>USA</a:t>
            </a:r>
            <a:endParaRPr sz="1200" b="1">
              <a:solidFill>
                <a:schemeClr val="dk1"/>
              </a:solidFill>
              <a:latin typeface="Calibri"/>
              <a:ea typeface="Calibri"/>
              <a:cs typeface="Calibri"/>
              <a:sym typeface="Calibri"/>
            </a:endParaRPr>
          </a:p>
        </p:txBody>
      </p:sp>
      <p:sp>
        <p:nvSpPr>
          <p:cNvPr id="136" name="Google Shape;136;p16"/>
          <p:cNvSpPr txBox="1"/>
          <p:nvPr/>
        </p:nvSpPr>
        <p:spPr>
          <a:xfrm>
            <a:off x="6500826" y="4286256"/>
            <a:ext cx="2357454" cy="27699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l-GR" sz="1200" b="1">
                <a:solidFill>
                  <a:schemeClr val="dk1"/>
                </a:solidFill>
                <a:latin typeface="Calibri"/>
                <a:ea typeface="Calibri"/>
                <a:cs typeface="Calibri"/>
                <a:sym typeface="Calibri"/>
              </a:rPr>
              <a:t>Sermon Ln, London, UK</a:t>
            </a:r>
            <a:endParaRPr sz="1200" b="1">
              <a:solidFill>
                <a:schemeClr val="dk1"/>
              </a:solidFill>
              <a:latin typeface="Calibri"/>
              <a:ea typeface="Calibri"/>
              <a:cs typeface="Calibri"/>
              <a:sym typeface="Calibri"/>
            </a:endParaRPr>
          </a:p>
        </p:txBody>
      </p:sp>
      <p:sp>
        <p:nvSpPr>
          <p:cNvPr id="137" name="Google Shape;137;p16"/>
          <p:cNvSpPr txBox="1"/>
          <p:nvPr/>
        </p:nvSpPr>
        <p:spPr>
          <a:xfrm>
            <a:off x="6500826" y="2357430"/>
            <a:ext cx="2357454" cy="27699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l-GR" sz="1200" b="1">
                <a:solidFill>
                  <a:srgbClr val="B49200"/>
                </a:solidFill>
                <a:latin typeface="Calibri"/>
                <a:ea typeface="Calibri"/>
                <a:cs typeface="Calibri"/>
                <a:sym typeface="Calibri"/>
              </a:rPr>
              <a:t>Γλυφάδα, Αττική</a:t>
            </a:r>
            <a:endParaRPr sz="1200" b="1">
              <a:solidFill>
                <a:srgbClr val="B49200"/>
              </a:solidFill>
              <a:latin typeface="Calibri"/>
              <a:ea typeface="Calibri"/>
              <a:cs typeface="Calibri"/>
              <a:sym typeface="Calibri"/>
            </a:endParaRPr>
          </a:p>
        </p:txBody>
      </p:sp>
      <p:sp>
        <p:nvSpPr>
          <p:cNvPr id="138" name="Google Shape;138;p16"/>
          <p:cNvSpPr/>
          <p:nvPr/>
        </p:nvSpPr>
        <p:spPr>
          <a:xfrm>
            <a:off x="1500166" y="2857496"/>
            <a:ext cx="1571636" cy="1214446"/>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16"/>
          <p:cNvSpPr/>
          <p:nvPr/>
        </p:nvSpPr>
        <p:spPr>
          <a:xfrm>
            <a:off x="2285984" y="4714884"/>
            <a:ext cx="857256" cy="1214446"/>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 name="Google Shape;140;p16"/>
          <p:cNvSpPr/>
          <p:nvPr/>
        </p:nvSpPr>
        <p:spPr>
          <a:xfrm>
            <a:off x="3571868" y="4214818"/>
            <a:ext cx="1285884" cy="1214446"/>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 name="Google Shape;141;p16"/>
          <p:cNvSpPr/>
          <p:nvPr/>
        </p:nvSpPr>
        <p:spPr>
          <a:xfrm>
            <a:off x="7572396" y="5214950"/>
            <a:ext cx="1143008" cy="1214446"/>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 name="Google Shape;142;p16"/>
          <p:cNvSpPr/>
          <p:nvPr/>
        </p:nvSpPr>
        <p:spPr>
          <a:xfrm>
            <a:off x="6786578" y="2857496"/>
            <a:ext cx="1928826" cy="1214446"/>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17" descr="ÎÏÎ¿ÏÎ­Î»ÎµÏÎ¼Î± ÎµÎ¹ÎºÏÎ½Î±Ï Î³Î¹Î± line colour"/>
          <p:cNvPicPr preferRelativeResize="0"/>
          <p:nvPr/>
        </p:nvPicPr>
        <p:blipFill rotWithShape="1">
          <a:blip r:embed="rId3">
            <a:alphaModFix/>
          </a:blip>
          <a:srcRect l="7142" t="77777" r="7142" b="11807"/>
          <a:stretch/>
        </p:blipFill>
        <p:spPr>
          <a:xfrm rot="5400000">
            <a:off x="-1685924" y="1685893"/>
            <a:ext cx="3657503" cy="285717"/>
          </a:xfrm>
          <a:prstGeom prst="rect">
            <a:avLst/>
          </a:prstGeom>
          <a:noFill/>
          <a:ln>
            <a:noFill/>
          </a:ln>
        </p:spPr>
      </p:pic>
      <p:pic>
        <p:nvPicPr>
          <p:cNvPr id="148" name="Google Shape;148;p17" descr="ÎÏÎ¿ÏÎ­Î»ÎµÏÎ¼Î± ÎµÎ¹ÎºÏÎ½Î±Ï Î³Î¹Î± line colour"/>
          <p:cNvPicPr preferRelativeResize="0"/>
          <p:nvPr/>
        </p:nvPicPr>
        <p:blipFill rotWithShape="1">
          <a:blip r:embed="rId3">
            <a:alphaModFix/>
          </a:blip>
          <a:srcRect l="7142" t="77777" r="7142" b="11807"/>
          <a:stretch/>
        </p:blipFill>
        <p:spPr>
          <a:xfrm rot="5400000">
            <a:off x="-1685931" y="4886383"/>
            <a:ext cx="3657516" cy="285718"/>
          </a:xfrm>
          <a:prstGeom prst="rect">
            <a:avLst/>
          </a:prstGeom>
          <a:noFill/>
          <a:ln>
            <a:noFill/>
          </a:ln>
        </p:spPr>
      </p:pic>
      <p:sp>
        <p:nvSpPr>
          <p:cNvPr id="149" name="Google Shape;149;p17"/>
          <p:cNvSpPr txBox="1"/>
          <p:nvPr/>
        </p:nvSpPr>
        <p:spPr>
          <a:xfrm>
            <a:off x="571472" y="165864"/>
            <a:ext cx="8286808" cy="95410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2800" b="1">
                <a:solidFill>
                  <a:srgbClr val="17365D"/>
                </a:solidFill>
                <a:latin typeface="Calibri"/>
                <a:ea typeface="Calibri"/>
                <a:cs typeface="Calibri"/>
                <a:sym typeface="Calibri"/>
              </a:rPr>
              <a:t># για την προσβασιμότητα εμποδιζόμενων ατόμων -  ΑΜΕΑ</a:t>
            </a:r>
            <a:endParaRPr sz="2500" b="1">
              <a:solidFill>
                <a:srgbClr val="17365D"/>
              </a:solidFill>
              <a:latin typeface="Calibri"/>
              <a:ea typeface="Calibri"/>
              <a:cs typeface="Calibri"/>
              <a:sym typeface="Calibri"/>
            </a:endParaRPr>
          </a:p>
        </p:txBody>
      </p:sp>
      <p:sp>
        <p:nvSpPr>
          <p:cNvPr id="150" name="Google Shape;150;p17"/>
          <p:cNvSpPr txBox="1"/>
          <p:nvPr/>
        </p:nvSpPr>
        <p:spPr>
          <a:xfrm>
            <a:off x="642910" y="1357298"/>
            <a:ext cx="8215370" cy="1138773"/>
          </a:xfrm>
          <a:prstGeom prst="rect">
            <a:avLst/>
          </a:prstGeom>
          <a:noFill/>
          <a:ln>
            <a:noFill/>
          </a:ln>
        </p:spPr>
        <p:txBody>
          <a:bodyPr spcFirstLastPara="1" wrap="square" lIns="91425" tIns="45700" rIns="91425" bIns="45700" anchor="t" anchorCtr="0">
            <a:noAutofit/>
          </a:bodyPr>
          <a:lstStyle/>
          <a:p>
            <a:pPr marL="0" marR="0" lvl="0" indent="-107950" algn="just" rtl="0">
              <a:spcBef>
                <a:spcPts val="0"/>
              </a:spcBef>
              <a:spcAft>
                <a:spcPts val="0"/>
              </a:spcAft>
              <a:buClr>
                <a:schemeClr val="dk1"/>
              </a:buClr>
              <a:buSzPts val="1700"/>
              <a:buFont typeface="Arial"/>
              <a:buChar char="•"/>
            </a:pPr>
            <a:r>
              <a:rPr lang="el-GR" sz="1700">
                <a:solidFill>
                  <a:schemeClr val="dk1"/>
                </a:solidFill>
                <a:latin typeface="Calibri"/>
                <a:ea typeface="Calibri"/>
                <a:cs typeface="Calibri"/>
                <a:sym typeface="Calibri"/>
              </a:rPr>
              <a:t>Αφαίρεση ή Περιορισμός των Εμποδίων:  Αποσκοπεί στην ανάπτυξη ικανών διαστάσεων ελεύθερου χώρου για την παραμονή, δραστηριοποίηση και τη στάση των πεζών. Σε περίπτωση πεζοδρομίων, η πρόταση εστιάζει στο ελεύθερο πλάτος όδευσης και τη διαφύλαξή του.</a:t>
            </a:r>
            <a:endParaRPr/>
          </a:p>
        </p:txBody>
      </p:sp>
      <p:sp>
        <p:nvSpPr>
          <p:cNvPr id="151" name="Google Shape;151;p17"/>
          <p:cNvSpPr txBox="1"/>
          <p:nvPr/>
        </p:nvSpPr>
        <p:spPr>
          <a:xfrm>
            <a:off x="928662" y="3286124"/>
            <a:ext cx="2357454" cy="27699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l-GR" sz="1200" b="1">
                <a:solidFill>
                  <a:schemeClr val="dk1"/>
                </a:solidFill>
                <a:latin typeface="Calibri"/>
                <a:ea typeface="Calibri"/>
                <a:cs typeface="Calibri"/>
                <a:sym typeface="Calibri"/>
              </a:rPr>
              <a:t>Jubilee Square, Leicester, UK</a:t>
            </a:r>
            <a:endParaRPr sz="1200" b="1">
              <a:solidFill>
                <a:schemeClr val="dk1"/>
              </a:solidFill>
              <a:latin typeface="Calibri"/>
              <a:ea typeface="Calibri"/>
              <a:cs typeface="Calibri"/>
              <a:sym typeface="Calibri"/>
            </a:endParaRPr>
          </a:p>
        </p:txBody>
      </p:sp>
      <p:pic>
        <p:nvPicPr>
          <p:cNvPr id="152" name="Google Shape;152;p17" descr="49411238_384768858749962_3450764535936319488_n.jpg"/>
          <p:cNvPicPr preferRelativeResize="0"/>
          <p:nvPr/>
        </p:nvPicPr>
        <p:blipFill rotWithShape="1">
          <a:blip r:embed="rId4">
            <a:alphaModFix/>
          </a:blip>
          <a:srcRect/>
          <a:stretch/>
        </p:blipFill>
        <p:spPr>
          <a:xfrm>
            <a:off x="3357554" y="2500306"/>
            <a:ext cx="2928958" cy="4143404"/>
          </a:xfrm>
          <a:prstGeom prst="rect">
            <a:avLst/>
          </a:prstGeom>
          <a:noFill/>
          <a:ln>
            <a:noFill/>
          </a:ln>
        </p:spPr>
      </p:pic>
      <p:pic>
        <p:nvPicPr>
          <p:cNvPr id="153" name="Google Shape;153;p17" descr="Στιγμιότυπο%202018-12-31,%2012.15.57.png"/>
          <p:cNvPicPr preferRelativeResize="0"/>
          <p:nvPr/>
        </p:nvPicPr>
        <p:blipFill rotWithShape="1">
          <a:blip r:embed="rId5">
            <a:alphaModFix/>
          </a:blip>
          <a:srcRect l="29639" t="16602" r="9396" b="22393"/>
          <a:stretch/>
        </p:blipFill>
        <p:spPr>
          <a:xfrm>
            <a:off x="642910" y="3286124"/>
            <a:ext cx="2643206" cy="1643074"/>
          </a:xfrm>
          <a:prstGeom prst="rect">
            <a:avLst/>
          </a:prstGeom>
          <a:noFill/>
          <a:ln>
            <a:noFill/>
          </a:ln>
        </p:spPr>
      </p:pic>
      <p:pic>
        <p:nvPicPr>
          <p:cNvPr id="154" name="Google Shape;154;p17" descr="Στιγμιότυπο%202018-12-31,%2016.28.43.png"/>
          <p:cNvPicPr preferRelativeResize="0"/>
          <p:nvPr/>
        </p:nvPicPr>
        <p:blipFill rotWithShape="1">
          <a:blip r:embed="rId6">
            <a:alphaModFix/>
          </a:blip>
          <a:srcRect l="24337" t="28957" r="11326" b="11969"/>
          <a:stretch/>
        </p:blipFill>
        <p:spPr>
          <a:xfrm>
            <a:off x="642910" y="5000636"/>
            <a:ext cx="2643206" cy="1643074"/>
          </a:xfrm>
          <a:prstGeom prst="rect">
            <a:avLst/>
          </a:prstGeom>
          <a:noFill/>
          <a:ln>
            <a:noFill/>
          </a:ln>
        </p:spPr>
      </p:pic>
      <p:pic>
        <p:nvPicPr>
          <p:cNvPr id="155" name="Google Shape;155;p17" descr="Στιγμιότυπο%202018-12-31,%2016.30.40.png"/>
          <p:cNvPicPr preferRelativeResize="0"/>
          <p:nvPr/>
        </p:nvPicPr>
        <p:blipFill rotWithShape="1">
          <a:blip r:embed="rId7">
            <a:alphaModFix/>
          </a:blip>
          <a:srcRect l="27946" t="14669" r="6765" b="12758"/>
          <a:stretch/>
        </p:blipFill>
        <p:spPr>
          <a:xfrm>
            <a:off x="6357950" y="2500306"/>
            <a:ext cx="2487212" cy="2000264"/>
          </a:xfrm>
          <a:prstGeom prst="rect">
            <a:avLst/>
          </a:prstGeom>
          <a:noFill/>
          <a:ln>
            <a:noFill/>
          </a:ln>
        </p:spPr>
      </p:pic>
      <p:pic>
        <p:nvPicPr>
          <p:cNvPr id="156" name="Google Shape;156;p17" descr="12077221_1100936449938200_1013373953_n"/>
          <p:cNvPicPr preferRelativeResize="0"/>
          <p:nvPr/>
        </p:nvPicPr>
        <p:blipFill rotWithShape="1">
          <a:blip r:embed="rId8">
            <a:alphaModFix/>
          </a:blip>
          <a:srcRect/>
          <a:stretch/>
        </p:blipFill>
        <p:spPr>
          <a:xfrm>
            <a:off x="6357950" y="4572008"/>
            <a:ext cx="2476517" cy="1857388"/>
          </a:xfrm>
          <a:prstGeom prst="rect">
            <a:avLst/>
          </a:prstGeom>
          <a:noFill/>
          <a:ln>
            <a:noFill/>
          </a:ln>
        </p:spPr>
      </p:pic>
      <p:sp>
        <p:nvSpPr>
          <p:cNvPr id="157" name="Google Shape;157;p17"/>
          <p:cNvSpPr/>
          <p:nvPr/>
        </p:nvSpPr>
        <p:spPr>
          <a:xfrm>
            <a:off x="1142976" y="4286256"/>
            <a:ext cx="1285884" cy="642942"/>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 name="Google Shape;158;p17"/>
          <p:cNvSpPr txBox="1"/>
          <p:nvPr/>
        </p:nvSpPr>
        <p:spPr>
          <a:xfrm>
            <a:off x="3357554" y="6143644"/>
            <a:ext cx="2357454"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lt1"/>
                </a:solidFill>
                <a:latin typeface="Calibri"/>
                <a:ea typeface="Calibri"/>
                <a:cs typeface="Calibri"/>
                <a:sym typeface="Calibri"/>
              </a:rPr>
              <a:t>Οδός Πριάμου,</a:t>
            </a:r>
            <a:endParaRPr sz="1200" b="1">
              <a:solidFill>
                <a:schemeClr val="lt1"/>
              </a:solidFill>
              <a:latin typeface="Calibri"/>
              <a:ea typeface="Calibri"/>
              <a:cs typeface="Calibri"/>
              <a:sym typeface="Calibri"/>
            </a:endParaRPr>
          </a:p>
          <a:p>
            <a:pPr marL="0" marR="0" lvl="0" indent="0" algn="l" rtl="0">
              <a:spcBef>
                <a:spcPts val="0"/>
              </a:spcBef>
              <a:spcAft>
                <a:spcPts val="0"/>
              </a:spcAft>
              <a:buNone/>
            </a:pPr>
            <a:r>
              <a:rPr lang="el-GR" sz="1200" b="1">
                <a:solidFill>
                  <a:schemeClr val="lt1"/>
                </a:solidFill>
                <a:latin typeface="Calibri"/>
                <a:ea typeface="Calibri"/>
                <a:cs typeface="Calibri"/>
                <a:sym typeface="Calibri"/>
              </a:rPr>
              <a:t>Άγιος Δημήτριος, Αττική</a:t>
            </a:r>
            <a:endParaRPr sz="1200" b="1">
              <a:solidFill>
                <a:schemeClr val="lt1"/>
              </a:solidFill>
              <a:latin typeface="Calibri"/>
              <a:ea typeface="Calibri"/>
              <a:cs typeface="Calibri"/>
              <a:sym typeface="Calibri"/>
            </a:endParaRPr>
          </a:p>
        </p:txBody>
      </p:sp>
      <p:sp>
        <p:nvSpPr>
          <p:cNvPr id="159" name="Google Shape;159;p17"/>
          <p:cNvSpPr txBox="1"/>
          <p:nvPr/>
        </p:nvSpPr>
        <p:spPr>
          <a:xfrm>
            <a:off x="6357950" y="2500306"/>
            <a:ext cx="2357454"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Naples, Italy</a:t>
            </a:r>
            <a:endParaRPr sz="1200" b="1">
              <a:solidFill>
                <a:schemeClr val="dk1"/>
              </a:solidFill>
              <a:latin typeface="Calibri"/>
              <a:ea typeface="Calibri"/>
              <a:cs typeface="Calibri"/>
              <a:sym typeface="Calibri"/>
            </a:endParaRPr>
          </a:p>
        </p:txBody>
      </p:sp>
      <p:sp>
        <p:nvSpPr>
          <p:cNvPr id="160" name="Google Shape;160;p17"/>
          <p:cNvSpPr/>
          <p:nvPr/>
        </p:nvSpPr>
        <p:spPr>
          <a:xfrm>
            <a:off x="7143768" y="3857628"/>
            <a:ext cx="1428760" cy="500066"/>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17"/>
          <p:cNvSpPr/>
          <p:nvPr/>
        </p:nvSpPr>
        <p:spPr>
          <a:xfrm>
            <a:off x="6715140" y="4572008"/>
            <a:ext cx="1571636" cy="1857388"/>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 name="Google Shape;162;p17"/>
          <p:cNvSpPr txBox="1"/>
          <p:nvPr/>
        </p:nvSpPr>
        <p:spPr>
          <a:xfrm>
            <a:off x="6357950" y="5967731"/>
            <a:ext cx="2357454"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Εθνική Οδός Ρίου-Αντιρρίου, Ελλάδα</a:t>
            </a:r>
            <a:endParaRPr sz="1200" b="1">
              <a:solidFill>
                <a:schemeClr val="dk1"/>
              </a:solidFill>
              <a:latin typeface="Calibri"/>
              <a:ea typeface="Calibri"/>
              <a:cs typeface="Calibri"/>
              <a:sym typeface="Calibri"/>
            </a:endParaRPr>
          </a:p>
        </p:txBody>
      </p:sp>
      <p:sp>
        <p:nvSpPr>
          <p:cNvPr id="163" name="Google Shape;163;p17"/>
          <p:cNvSpPr/>
          <p:nvPr/>
        </p:nvSpPr>
        <p:spPr>
          <a:xfrm>
            <a:off x="3571868" y="3286124"/>
            <a:ext cx="1571636" cy="2857520"/>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 name="Google Shape;164;p17"/>
          <p:cNvSpPr/>
          <p:nvPr/>
        </p:nvSpPr>
        <p:spPr>
          <a:xfrm>
            <a:off x="2000232" y="5500702"/>
            <a:ext cx="1143008" cy="1143008"/>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17"/>
          <p:cNvSpPr txBox="1"/>
          <p:nvPr/>
        </p:nvSpPr>
        <p:spPr>
          <a:xfrm>
            <a:off x="642910" y="3286124"/>
            <a:ext cx="2357454"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Spa, Belgium</a:t>
            </a:r>
            <a:endParaRPr sz="1200" b="1">
              <a:solidFill>
                <a:schemeClr val="dk1"/>
              </a:solidFill>
              <a:latin typeface="Calibri"/>
              <a:ea typeface="Calibri"/>
              <a:cs typeface="Calibri"/>
              <a:sym typeface="Calibri"/>
            </a:endParaRPr>
          </a:p>
        </p:txBody>
      </p:sp>
      <p:sp>
        <p:nvSpPr>
          <p:cNvPr id="166" name="Google Shape;166;p17"/>
          <p:cNvSpPr txBox="1"/>
          <p:nvPr/>
        </p:nvSpPr>
        <p:spPr>
          <a:xfrm>
            <a:off x="642910" y="6357958"/>
            <a:ext cx="2357454"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Lagos, Portugal</a:t>
            </a:r>
            <a:endParaRPr sz="1200" b="1">
              <a:solidFill>
                <a:schemeClr val="dk1"/>
              </a:solidFill>
              <a:latin typeface="Calibri"/>
              <a:ea typeface="Calibri"/>
              <a:cs typeface="Calibri"/>
              <a:sym typeface="Calibri"/>
            </a:endParaRPr>
          </a:p>
        </p:txBody>
      </p:sp>
      <p:pic>
        <p:nvPicPr>
          <p:cNvPr id="167" name="Google Shape;167;p17" descr="ÎÏÎ¿ÏÎ­Î»ÎµÏÎ¼Î± ÎµÎ¹ÎºÏÎ½Î±Ï Î³Î¹Î± vs"/>
          <p:cNvPicPr preferRelativeResize="0"/>
          <p:nvPr/>
        </p:nvPicPr>
        <p:blipFill rotWithShape="1">
          <a:blip r:embed="rId9">
            <a:alphaModFix/>
          </a:blip>
          <a:srcRect/>
          <a:stretch/>
        </p:blipFill>
        <p:spPr>
          <a:xfrm>
            <a:off x="5929322" y="4133867"/>
            <a:ext cx="795330" cy="79533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18" descr="ÎÏÎ¿ÏÎ­Î»ÎµÏÎ¼Î± ÎµÎ¹ÎºÏÎ½Î±Ï Î³Î¹Î± line colour"/>
          <p:cNvPicPr preferRelativeResize="0"/>
          <p:nvPr/>
        </p:nvPicPr>
        <p:blipFill rotWithShape="1">
          <a:blip r:embed="rId3">
            <a:alphaModFix/>
          </a:blip>
          <a:srcRect l="7142" t="77777" r="7142" b="11807"/>
          <a:stretch/>
        </p:blipFill>
        <p:spPr>
          <a:xfrm rot="5400000">
            <a:off x="-1685924" y="1685893"/>
            <a:ext cx="3657503" cy="285717"/>
          </a:xfrm>
          <a:prstGeom prst="rect">
            <a:avLst/>
          </a:prstGeom>
          <a:noFill/>
          <a:ln>
            <a:noFill/>
          </a:ln>
        </p:spPr>
      </p:pic>
      <p:pic>
        <p:nvPicPr>
          <p:cNvPr id="173" name="Google Shape;173;p18" descr="ÎÏÎ¿ÏÎ­Î»ÎµÏÎ¼Î± ÎµÎ¹ÎºÏÎ½Î±Ï Î³Î¹Î± line colour"/>
          <p:cNvPicPr preferRelativeResize="0"/>
          <p:nvPr/>
        </p:nvPicPr>
        <p:blipFill rotWithShape="1">
          <a:blip r:embed="rId3">
            <a:alphaModFix/>
          </a:blip>
          <a:srcRect l="7142" t="77777" r="7142" b="11807"/>
          <a:stretch/>
        </p:blipFill>
        <p:spPr>
          <a:xfrm rot="5400000">
            <a:off x="-1685931" y="4886383"/>
            <a:ext cx="3657516" cy="285718"/>
          </a:xfrm>
          <a:prstGeom prst="rect">
            <a:avLst/>
          </a:prstGeom>
          <a:noFill/>
          <a:ln>
            <a:noFill/>
          </a:ln>
        </p:spPr>
      </p:pic>
      <p:sp>
        <p:nvSpPr>
          <p:cNvPr id="174" name="Google Shape;174;p18"/>
          <p:cNvSpPr txBox="1"/>
          <p:nvPr/>
        </p:nvSpPr>
        <p:spPr>
          <a:xfrm>
            <a:off x="571472" y="165864"/>
            <a:ext cx="8286808" cy="95410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2800" b="1">
                <a:solidFill>
                  <a:srgbClr val="17365D"/>
                </a:solidFill>
                <a:latin typeface="Calibri"/>
                <a:ea typeface="Calibri"/>
                <a:cs typeface="Calibri"/>
                <a:sym typeface="Calibri"/>
              </a:rPr>
              <a:t># για την προσβασιμότητα εμποδιζόμενων ατόμων -  ΑΜΕΑ</a:t>
            </a:r>
            <a:endParaRPr sz="2500" b="1">
              <a:solidFill>
                <a:srgbClr val="17365D"/>
              </a:solidFill>
              <a:latin typeface="Calibri"/>
              <a:ea typeface="Calibri"/>
              <a:cs typeface="Calibri"/>
              <a:sym typeface="Calibri"/>
            </a:endParaRPr>
          </a:p>
        </p:txBody>
      </p:sp>
      <p:sp>
        <p:nvSpPr>
          <p:cNvPr id="175" name="Google Shape;175;p18"/>
          <p:cNvSpPr txBox="1"/>
          <p:nvPr/>
        </p:nvSpPr>
        <p:spPr>
          <a:xfrm>
            <a:off x="642910" y="1357298"/>
            <a:ext cx="8215370" cy="1369606"/>
          </a:xfrm>
          <a:prstGeom prst="rect">
            <a:avLst/>
          </a:prstGeom>
          <a:noFill/>
          <a:ln>
            <a:noFill/>
          </a:ln>
        </p:spPr>
        <p:txBody>
          <a:bodyPr spcFirstLastPara="1" wrap="square" lIns="91425" tIns="45700" rIns="91425" bIns="45700" anchor="t" anchorCtr="0">
            <a:noAutofit/>
          </a:bodyPr>
          <a:lstStyle/>
          <a:p>
            <a:pPr marL="0" marR="0" lvl="0" indent="-107950" algn="just" rtl="0">
              <a:spcBef>
                <a:spcPts val="0"/>
              </a:spcBef>
              <a:spcAft>
                <a:spcPts val="0"/>
              </a:spcAft>
              <a:buClr>
                <a:schemeClr val="dk1"/>
              </a:buClr>
              <a:buSzPts val="1700"/>
              <a:buFont typeface="Arial"/>
              <a:buChar char="•"/>
            </a:pPr>
            <a:r>
              <a:rPr lang="el-GR" sz="1700">
                <a:solidFill>
                  <a:schemeClr val="dk1"/>
                </a:solidFill>
                <a:latin typeface="Calibri"/>
                <a:ea typeface="Calibri"/>
                <a:cs typeface="Calibri"/>
                <a:sym typeface="Calibri"/>
              </a:rPr>
              <a:t> Διευκόλυνση κίνησης ατόμων με περιορισμούς όρασης – Δημιουργία δικτύου όδευσης τυφλών: </a:t>
            </a:r>
            <a:r>
              <a:rPr lang="el-GR" sz="1600">
                <a:solidFill>
                  <a:schemeClr val="dk1"/>
                </a:solidFill>
                <a:latin typeface="Calibri"/>
                <a:ea typeface="Calibri"/>
                <a:cs typeface="Calibri"/>
                <a:sym typeface="Calibri"/>
              </a:rPr>
              <a:t>Η ανάπτυξη δικτύου όδευσης τυφλών αποτελεί σημαντικό βήμα για την παρότρυνση των τελευταίων να κινούνται ευκολότερα στις πόλεις. Παραδείγματα: London, το Leeds και το Exeter στο Ηνωμένο Βασίλειο, το Amsterdam στην Ολλανδία, το Sapporo στην Ιαπωνία .</a:t>
            </a:r>
            <a:endParaRPr sz="1700">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ts val="1700"/>
              <a:buFont typeface="Arial"/>
              <a:buNone/>
            </a:pPr>
            <a:endParaRPr sz="1700">
              <a:solidFill>
                <a:schemeClr val="dk1"/>
              </a:solidFill>
              <a:latin typeface="Calibri"/>
              <a:ea typeface="Calibri"/>
              <a:cs typeface="Calibri"/>
              <a:sym typeface="Calibri"/>
            </a:endParaRPr>
          </a:p>
        </p:txBody>
      </p:sp>
      <p:sp>
        <p:nvSpPr>
          <p:cNvPr id="176" name="Google Shape;176;p18"/>
          <p:cNvSpPr txBox="1"/>
          <p:nvPr/>
        </p:nvSpPr>
        <p:spPr>
          <a:xfrm>
            <a:off x="3357554" y="6143644"/>
            <a:ext cx="2357454"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lt1"/>
                </a:solidFill>
                <a:latin typeface="Calibri"/>
                <a:ea typeface="Calibri"/>
                <a:cs typeface="Calibri"/>
                <a:sym typeface="Calibri"/>
              </a:rPr>
              <a:t>Οδός Πριάμου,</a:t>
            </a:r>
            <a:endParaRPr sz="1200" b="1">
              <a:solidFill>
                <a:schemeClr val="lt1"/>
              </a:solidFill>
              <a:latin typeface="Calibri"/>
              <a:ea typeface="Calibri"/>
              <a:cs typeface="Calibri"/>
              <a:sym typeface="Calibri"/>
            </a:endParaRPr>
          </a:p>
          <a:p>
            <a:pPr marL="0" marR="0" lvl="0" indent="0" algn="l" rtl="0">
              <a:spcBef>
                <a:spcPts val="0"/>
              </a:spcBef>
              <a:spcAft>
                <a:spcPts val="0"/>
              </a:spcAft>
              <a:buNone/>
            </a:pPr>
            <a:r>
              <a:rPr lang="el-GR" sz="1200" b="1">
                <a:solidFill>
                  <a:schemeClr val="lt1"/>
                </a:solidFill>
                <a:latin typeface="Calibri"/>
                <a:ea typeface="Calibri"/>
                <a:cs typeface="Calibri"/>
                <a:sym typeface="Calibri"/>
              </a:rPr>
              <a:t>Άγιος Δημήτριος, Αττική</a:t>
            </a:r>
            <a:endParaRPr sz="1200" b="1">
              <a:solidFill>
                <a:schemeClr val="lt1"/>
              </a:solidFill>
              <a:latin typeface="Calibri"/>
              <a:ea typeface="Calibri"/>
              <a:cs typeface="Calibri"/>
              <a:sym typeface="Calibri"/>
            </a:endParaRPr>
          </a:p>
        </p:txBody>
      </p:sp>
      <p:sp>
        <p:nvSpPr>
          <p:cNvPr id="177" name="Google Shape;177;p18"/>
          <p:cNvSpPr txBox="1"/>
          <p:nvPr/>
        </p:nvSpPr>
        <p:spPr>
          <a:xfrm>
            <a:off x="642910" y="3286124"/>
            <a:ext cx="2357454"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Sapporo, Japan</a:t>
            </a:r>
            <a:endParaRPr sz="1200" b="1">
              <a:solidFill>
                <a:schemeClr val="dk1"/>
              </a:solidFill>
              <a:latin typeface="Calibri"/>
              <a:ea typeface="Calibri"/>
              <a:cs typeface="Calibri"/>
              <a:sym typeface="Calibri"/>
            </a:endParaRPr>
          </a:p>
        </p:txBody>
      </p:sp>
      <p:pic>
        <p:nvPicPr>
          <p:cNvPr id="178" name="Google Shape;178;p18"/>
          <p:cNvPicPr preferRelativeResize="0"/>
          <p:nvPr/>
        </p:nvPicPr>
        <p:blipFill rotWithShape="1">
          <a:blip r:embed="rId4">
            <a:alphaModFix/>
          </a:blip>
          <a:srcRect/>
          <a:stretch/>
        </p:blipFill>
        <p:spPr>
          <a:xfrm>
            <a:off x="714348" y="2500306"/>
            <a:ext cx="2214577" cy="1357322"/>
          </a:xfrm>
          <a:prstGeom prst="rect">
            <a:avLst/>
          </a:prstGeom>
          <a:noFill/>
          <a:ln>
            <a:noFill/>
          </a:ln>
        </p:spPr>
      </p:pic>
      <p:sp>
        <p:nvSpPr>
          <p:cNvPr id="179" name="Google Shape;179;p18"/>
          <p:cNvSpPr/>
          <p:nvPr/>
        </p:nvSpPr>
        <p:spPr>
          <a:xfrm>
            <a:off x="714347" y="3571876"/>
            <a:ext cx="188032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Mount Eden, New Zealand</a:t>
            </a:r>
            <a:endParaRPr sz="1200" b="1">
              <a:solidFill>
                <a:schemeClr val="dk1"/>
              </a:solidFill>
              <a:latin typeface="Calibri"/>
              <a:ea typeface="Calibri"/>
              <a:cs typeface="Calibri"/>
              <a:sym typeface="Calibri"/>
            </a:endParaRPr>
          </a:p>
        </p:txBody>
      </p:sp>
      <p:pic>
        <p:nvPicPr>
          <p:cNvPr id="180" name="Google Shape;180;p18"/>
          <p:cNvPicPr preferRelativeResize="0"/>
          <p:nvPr/>
        </p:nvPicPr>
        <p:blipFill rotWithShape="1">
          <a:blip r:embed="rId5">
            <a:alphaModFix/>
          </a:blip>
          <a:srcRect/>
          <a:stretch/>
        </p:blipFill>
        <p:spPr>
          <a:xfrm>
            <a:off x="3000364" y="2500306"/>
            <a:ext cx="4929222" cy="2643206"/>
          </a:xfrm>
          <a:prstGeom prst="rect">
            <a:avLst/>
          </a:prstGeom>
          <a:noFill/>
          <a:ln>
            <a:noFill/>
          </a:ln>
        </p:spPr>
      </p:pic>
      <p:pic>
        <p:nvPicPr>
          <p:cNvPr id="181" name="Google Shape;181;p18"/>
          <p:cNvPicPr preferRelativeResize="0"/>
          <p:nvPr/>
        </p:nvPicPr>
        <p:blipFill rotWithShape="1">
          <a:blip r:embed="rId6">
            <a:alphaModFix/>
          </a:blip>
          <a:srcRect t="7837"/>
          <a:stretch/>
        </p:blipFill>
        <p:spPr>
          <a:xfrm>
            <a:off x="714347" y="3929066"/>
            <a:ext cx="2223135" cy="2928934"/>
          </a:xfrm>
          <a:prstGeom prst="rect">
            <a:avLst/>
          </a:prstGeom>
          <a:noFill/>
          <a:ln>
            <a:noFill/>
          </a:ln>
        </p:spPr>
      </p:pic>
      <p:pic>
        <p:nvPicPr>
          <p:cNvPr id="182" name="Google Shape;182;p18"/>
          <p:cNvPicPr preferRelativeResize="0"/>
          <p:nvPr/>
        </p:nvPicPr>
        <p:blipFill rotWithShape="1">
          <a:blip r:embed="rId7">
            <a:alphaModFix/>
          </a:blip>
          <a:srcRect/>
          <a:stretch/>
        </p:blipFill>
        <p:spPr>
          <a:xfrm>
            <a:off x="6143636" y="3651252"/>
            <a:ext cx="1765658" cy="1468447"/>
          </a:xfrm>
          <a:prstGeom prst="rect">
            <a:avLst/>
          </a:prstGeom>
          <a:noFill/>
          <a:ln w="28575" cap="flat" cmpd="sng">
            <a:solidFill>
              <a:schemeClr val="dk1"/>
            </a:solidFill>
            <a:prstDash val="solid"/>
            <a:round/>
            <a:headEnd type="none" w="sm" len="sm"/>
            <a:tailEnd type="none" w="sm" len="sm"/>
          </a:ln>
        </p:spPr>
      </p:pic>
      <p:pic>
        <p:nvPicPr>
          <p:cNvPr id="183" name="Google Shape;183;p18"/>
          <p:cNvPicPr preferRelativeResize="0"/>
          <p:nvPr/>
        </p:nvPicPr>
        <p:blipFill rotWithShape="1">
          <a:blip r:embed="rId8">
            <a:alphaModFix/>
          </a:blip>
          <a:srcRect/>
          <a:stretch/>
        </p:blipFill>
        <p:spPr>
          <a:xfrm>
            <a:off x="3000364" y="5214950"/>
            <a:ext cx="2428892" cy="1643050"/>
          </a:xfrm>
          <a:prstGeom prst="rect">
            <a:avLst/>
          </a:prstGeom>
          <a:noFill/>
          <a:ln>
            <a:noFill/>
          </a:ln>
        </p:spPr>
      </p:pic>
      <p:pic>
        <p:nvPicPr>
          <p:cNvPr id="184" name="Google Shape;184;p18"/>
          <p:cNvPicPr preferRelativeResize="0"/>
          <p:nvPr/>
        </p:nvPicPr>
        <p:blipFill rotWithShape="1">
          <a:blip r:embed="rId9">
            <a:alphaModFix/>
          </a:blip>
          <a:srcRect/>
          <a:stretch/>
        </p:blipFill>
        <p:spPr>
          <a:xfrm>
            <a:off x="5500694" y="5214950"/>
            <a:ext cx="3214710" cy="1643050"/>
          </a:xfrm>
          <a:prstGeom prst="rect">
            <a:avLst/>
          </a:prstGeom>
          <a:noFill/>
          <a:ln>
            <a:noFill/>
          </a:ln>
        </p:spPr>
      </p:pic>
      <p:sp>
        <p:nvSpPr>
          <p:cNvPr id="185" name="Google Shape;185;p18"/>
          <p:cNvSpPr/>
          <p:nvPr/>
        </p:nvSpPr>
        <p:spPr>
          <a:xfrm>
            <a:off x="3000364" y="4857760"/>
            <a:ext cx="188032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Mount Eden, New Zealand</a:t>
            </a:r>
            <a:endParaRPr sz="1200" b="1">
              <a:solidFill>
                <a:schemeClr val="dk1"/>
              </a:solidFill>
              <a:latin typeface="Calibri"/>
              <a:ea typeface="Calibri"/>
              <a:cs typeface="Calibri"/>
              <a:sym typeface="Calibri"/>
            </a:endParaRPr>
          </a:p>
        </p:txBody>
      </p:sp>
      <p:sp>
        <p:nvSpPr>
          <p:cNvPr id="186" name="Google Shape;186;p18"/>
          <p:cNvSpPr/>
          <p:nvPr/>
        </p:nvSpPr>
        <p:spPr>
          <a:xfrm>
            <a:off x="714348" y="6581001"/>
            <a:ext cx="1728487"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Auckland, New Zealand</a:t>
            </a:r>
            <a:endParaRPr sz="1200" b="1">
              <a:solidFill>
                <a:schemeClr val="dk1"/>
              </a:solidFill>
              <a:latin typeface="Calibri"/>
              <a:ea typeface="Calibri"/>
              <a:cs typeface="Calibri"/>
              <a:sym typeface="Calibri"/>
            </a:endParaRPr>
          </a:p>
        </p:txBody>
      </p:sp>
      <p:sp>
        <p:nvSpPr>
          <p:cNvPr id="187" name="Google Shape;187;p18"/>
          <p:cNvSpPr/>
          <p:nvPr/>
        </p:nvSpPr>
        <p:spPr>
          <a:xfrm>
            <a:off x="3000364" y="6581001"/>
            <a:ext cx="1062150"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Beijing, China</a:t>
            </a:r>
            <a:endParaRPr sz="1200" b="1">
              <a:solidFill>
                <a:schemeClr val="dk1"/>
              </a:solidFill>
              <a:latin typeface="Calibri"/>
              <a:ea typeface="Calibri"/>
              <a:cs typeface="Calibri"/>
              <a:sym typeface="Calibri"/>
            </a:endParaRPr>
          </a:p>
        </p:txBody>
      </p:sp>
      <p:sp>
        <p:nvSpPr>
          <p:cNvPr id="188" name="Google Shape;188;p18"/>
          <p:cNvSpPr/>
          <p:nvPr/>
        </p:nvSpPr>
        <p:spPr>
          <a:xfrm>
            <a:off x="5500694" y="6581001"/>
            <a:ext cx="546945"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China</a:t>
            </a:r>
            <a:endParaRPr sz="1200" b="1">
              <a:solidFill>
                <a:schemeClr val="dk1"/>
              </a:solidFill>
              <a:latin typeface="Calibri"/>
              <a:ea typeface="Calibri"/>
              <a:cs typeface="Calibri"/>
              <a:sym typeface="Calibri"/>
            </a:endParaRPr>
          </a:p>
        </p:txBody>
      </p:sp>
      <p:sp>
        <p:nvSpPr>
          <p:cNvPr id="189" name="Google Shape;189;p18"/>
          <p:cNvSpPr/>
          <p:nvPr/>
        </p:nvSpPr>
        <p:spPr>
          <a:xfrm>
            <a:off x="6072198" y="4857760"/>
            <a:ext cx="1728487"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Auckland, New Zealand</a:t>
            </a:r>
            <a:endParaRPr sz="1200" b="1">
              <a:solidFill>
                <a:schemeClr val="dk1"/>
              </a:solidFill>
              <a:latin typeface="Calibri"/>
              <a:ea typeface="Calibri"/>
              <a:cs typeface="Calibri"/>
              <a:sym typeface="Calibri"/>
            </a:endParaRPr>
          </a:p>
        </p:txBody>
      </p:sp>
      <p:sp>
        <p:nvSpPr>
          <p:cNvPr id="190" name="Google Shape;190;p18"/>
          <p:cNvSpPr/>
          <p:nvPr/>
        </p:nvSpPr>
        <p:spPr>
          <a:xfrm>
            <a:off x="7215206" y="6581001"/>
            <a:ext cx="546945"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China</a:t>
            </a:r>
            <a:endParaRPr sz="1200" b="1">
              <a:solidFill>
                <a:schemeClr val="dk1"/>
              </a:solidFill>
              <a:latin typeface="Calibri"/>
              <a:ea typeface="Calibri"/>
              <a:cs typeface="Calibri"/>
              <a:sym typeface="Calibri"/>
            </a:endParaRPr>
          </a:p>
        </p:txBody>
      </p:sp>
      <p:sp>
        <p:nvSpPr>
          <p:cNvPr id="191" name="Google Shape;191;p18"/>
          <p:cNvSpPr/>
          <p:nvPr/>
        </p:nvSpPr>
        <p:spPr>
          <a:xfrm>
            <a:off x="6663993" y="4071942"/>
            <a:ext cx="785818" cy="571504"/>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2" name="Google Shape;192;p18" descr="ÎÏÎ¿ÏÎ­Î»ÎµÏÎ¼Î± ÎµÎ¹ÎºÏÎ½Î±Ï Î³Î¹Î± vs"/>
          <p:cNvPicPr preferRelativeResize="0"/>
          <p:nvPr/>
        </p:nvPicPr>
        <p:blipFill rotWithShape="1">
          <a:blip r:embed="rId10">
            <a:alphaModFix/>
          </a:blip>
          <a:srcRect/>
          <a:stretch/>
        </p:blipFill>
        <p:spPr>
          <a:xfrm>
            <a:off x="2643174" y="5072074"/>
            <a:ext cx="795330" cy="795331"/>
          </a:xfrm>
          <a:prstGeom prst="rect">
            <a:avLst/>
          </a:prstGeom>
          <a:noFill/>
          <a:ln>
            <a:noFill/>
          </a:ln>
        </p:spPr>
      </p:pic>
      <p:sp>
        <p:nvSpPr>
          <p:cNvPr id="193" name="Google Shape;193;p18"/>
          <p:cNvSpPr/>
          <p:nvPr/>
        </p:nvSpPr>
        <p:spPr>
          <a:xfrm>
            <a:off x="4071934" y="5214950"/>
            <a:ext cx="1071570" cy="142876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4" name="Google Shape;194;p18"/>
          <p:cNvSpPr/>
          <p:nvPr/>
        </p:nvSpPr>
        <p:spPr>
          <a:xfrm>
            <a:off x="5572132" y="5429240"/>
            <a:ext cx="1500198" cy="142876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p18"/>
          <p:cNvSpPr/>
          <p:nvPr/>
        </p:nvSpPr>
        <p:spPr>
          <a:xfrm>
            <a:off x="7215206" y="5429240"/>
            <a:ext cx="1357322" cy="142876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19" descr="ÎÏÎ¿ÏÎ­Î»ÎµÏÎ¼Î± ÎµÎ¹ÎºÏÎ½Î±Ï Î³Î¹Î± line colour"/>
          <p:cNvPicPr preferRelativeResize="0"/>
          <p:nvPr/>
        </p:nvPicPr>
        <p:blipFill rotWithShape="1">
          <a:blip r:embed="rId3">
            <a:alphaModFix/>
          </a:blip>
          <a:srcRect l="7142" t="77777" r="7142" b="11807"/>
          <a:stretch/>
        </p:blipFill>
        <p:spPr>
          <a:xfrm rot="5400000">
            <a:off x="-1685924" y="1685893"/>
            <a:ext cx="3657503" cy="285717"/>
          </a:xfrm>
          <a:prstGeom prst="rect">
            <a:avLst/>
          </a:prstGeom>
          <a:noFill/>
          <a:ln>
            <a:noFill/>
          </a:ln>
        </p:spPr>
      </p:pic>
      <p:pic>
        <p:nvPicPr>
          <p:cNvPr id="201" name="Google Shape;201;p19" descr="ÎÏÎ¿ÏÎ­Î»ÎµÏÎ¼Î± ÎµÎ¹ÎºÏÎ½Î±Ï Î³Î¹Î± line colour"/>
          <p:cNvPicPr preferRelativeResize="0"/>
          <p:nvPr/>
        </p:nvPicPr>
        <p:blipFill rotWithShape="1">
          <a:blip r:embed="rId3">
            <a:alphaModFix/>
          </a:blip>
          <a:srcRect l="7142" t="77777" r="7142" b="11807"/>
          <a:stretch/>
        </p:blipFill>
        <p:spPr>
          <a:xfrm rot="5400000">
            <a:off x="-1685931" y="4886383"/>
            <a:ext cx="3657516" cy="285718"/>
          </a:xfrm>
          <a:prstGeom prst="rect">
            <a:avLst/>
          </a:prstGeom>
          <a:noFill/>
          <a:ln>
            <a:noFill/>
          </a:ln>
        </p:spPr>
      </p:pic>
      <p:sp>
        <p:nvSpPr>
          <p:cNvPr id="202" name="Google Shape;202;p19"/>
          <p:cNvSpPr txBox="1"/>
          <p:nvPr/>
        </p:nvSpPr>
        <p:spPr>
          <a:xfrm>
            <a:off x="571472" y="165864"/>
            <a:ext cx="8286808" cy="95410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2800" b="1">
                <a:solidFill>
                  <a:srgbClr val="17365D"/>
                </a:solidFill>
                <a:latin typeface="Calibri"/>
                <a:ea typeface="Calibri"/>
                <a:cs typeface="Calibri"/>
                <a:sym typeface="Calibri"/>
              </a:rPr>
              <a:t># για την προσβασιμότητα εμποδιζόμενων ατόμων -  ΑΜΕΑ</a:t>
            </a:r>
            <a:endParaRPr sz="2500" b="1">
              <a:solidFill>
                <a:srgbClr val="17365D"/>
              </a:solidFill>
              <a:latin typeface="Calibri"/>
              <a:ea typeface="Calibri"/>
              <a:cs typeface="Calibri"/>
              <a:sym typeface="Calibri"/>
            </a:endParaRPr>
          </a:p>
        </p:txBody>
      </p:sp>
      <p:sp>
        <p:nvSpPr>
          <p:cNvPr id="203" name="Google Shape;203;p19"/>
          <p:cNvSpPr txBox="1"/>
          <p:nvPr/>
        </p:nvSpPr>
        <p:spPr>
          <a:xfrm>
            <a:off x="642910" y="1357298"/>
            <a:ext cx="8215370" cy="1369606"/>
          </a:xfrm>
          <a:prstGeom prst="rect">
            <a:avLst/>
          </a:prstGeom>
          <a:noFill/>
          <a:ln>
            <a:noFill/>
          </a:ln>
        </p:spPr>
        <p:txBody>
          <a:bodyPr spcFirstLastPara="1" wrap="square" lIns="91425" tIns="45700" rIns="91425" bIns="45700" anchor="t" anchorCtr="0">
            <a:noAutofit/>
          </a:bodyPr>
          <a:lstStyle/>
          <a:p>
            <a:pPr marL="0" marR="0" lvl="0" indent="-107950" algn="just" rtl="0">
              <a:spcBef>
                <a:spcPts val="0"/>
              </a:spcBef>
              <a:spcAft>
                <a:spcPts val="0"/>
              </a:spcAft>
              <a:buClr>
                <a:schemeClr val="dk1"/>
              </a:buClr>
              <a:buSzPts val="1700"/>
              <a:buFont typeface="Arial"/>
              <a:buChar char="•"/>
            </a:pPr>
            <a:r>
              <a:rPr lang="el-GR" sz="1700">
                <a:solidFill>
                  <a:schemeClr val="dk1"/>
                </a:solidFill>
                <a:latin typeface="Calibri"/>
                <a:ea typeface="Calibri"/>
                <a:cs typeface="Calibri"/>
                <a:sym typeface="Calibri"/>
              </a:rPr>
              <a:t> Διευκόλυνση κίνησης ατόμων με περιορισμούς όρασης – Δημιουργία δικτύου όδευσης τυφλών: </a:t>
            </a:r>
            <a:r>
              <a:rPr lang="el-GR" sz="1600">
                <a:solidFill>
                  <a:schemeClr val="dk1"/>
                </a:solidFill>
                <a:latin typeface="Calibri"/>
                <a:ea typeface="Calibri"/>
                <a:cs typeface="Calibri"/>
                <a:sym typeface="Calibri"/>
              </a:rPr>
              <a:t>Η ανάπτυξη δικτύου όδευσης τυφλών αποτελεί σημαντικό βήμα για την παρότρυνση των τελευταίων να κινούνται ευκολότερα στις πόλεις. Παραδείγματα: London, το Leeds και το Exeter στο Ηνωμένο Βασίλειο, το Amsterdam στην Ολλανδία, το Sapporo στην Ιαπωνία .</a:t>
            </a:r>
            <a:endParaRPr sz="1700">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ts val="1700"/>
              <a:buFont typeface="Arial"/>
              <a:buNone/>
            </a:pPr>
            <a:endParaRPr sz="1700">
              <a:solidFill>
                <a:schemeClr val="dk1"/>
              </a:solidFill>
              <a:latin typeface="Calibri"/>
              <a:ea typeface="Calibri"/>
              <a:cs typeface="Calibri"/>
              <a:sym typeface="Calibri"/>
            </a:endParaRPr>
          </a:p>
        </p:txBody>
      </p:sp>
      <p:sp>
        <p:nvSpPr>
          <p:cNvPr id="204" name="Google Shape;204;p19"/>
          <p:cNvSpPr txBox="1"/>
          <p:nvPr/>
        </p:nvSpPr>
        <p:spPr>
          <a:xfrm>
            <a:off x="3357554" y="6143644"/>
            <a:ext cx="2357454"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lt1"/>
                </a:solidFill>
                <a:latin typeface="Calibri"/>
                <a:ea typeface="Calibri"/>
                <a:cs typeface="Calibri"/>
                <a:sym typeface="Calibri"/>
              </a:rPr>
              <a:t>Οδός Πριάμου,</a:t>
            </a:r>
            <a:endParaRPr sz="1200" b="1">
              <a:solidFill>
                <a:schemeClr val="lt1"/>
              </a:solidFill>
              <a:latin typeface="Calibri"/>
              <a:ea typeface="Calibri"/>
              <a:cs typeface="Calibri"/>
              <a:sym typeface="Calibri"/>
            </a:endParaRPr>
          </a:p>
          <a:p>
            <a:pPr marL="0" marR="0" lvl="0" indent="0" algn="l" rtl="0">
              <a:spcBef>
                <a:spcPts val="0"/>
              </a:spcBef>
              <a:spcAft>
                <a:spcPts val="0"/>
              </a:spcAft>
              <a:buNone/>
            </a:pPr>
            <a:r>
              <a:rPr lang="el-GR" sz="1200" b="1">
                <a:solidFill>
                  <a:schemeClr val="lt1"/>
                </a:solidFill>
                <a:latin typeface="Calibri"/>
                <a:ea typeface="Calibri"/>
                <a:cs typeface="Calibri"/>
                <a:sym typeface="Calibri"/>
              </a:rPr>
              <a:t>Άγιος Δημήτριος, Αττική</a:t>
            </a:r>
            <a:endParaRPr sz="1200" b="1">
              <a:solidFill>
                <a:schemeClr val="lt1"/>
              </a:solidFill>
              <a:latin typeface="Calibri"/>
              <a:ea typeface="Calibri"/>
              <a:cs typeface="Calibri"/>
              <a:sym typeface="Calibri"/>
            </a:endParaRPr>
          </a:p>
        </p:txBody>
      </p:sp>
      <p:sp>
        <p:nvSpPr>
          <p:cNvPr id="205" name="Google Shape;205;p19"/>
          <p:cNvSpPr txBox="1"/>
          <p:nvPr/>
        </p:nvSpPr>
        <p:spPr>
          <a:xfrm>
            <a:off x="642910" y="3286124"/>
            <a:ext cx="2357454"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Sapporo, Japan</a:t>
            </a:r>
            <a:endParaRPr sz="1200" b="1">
              <a:solidFill>
                <a:schemeClr val="dk1"/>
              </a:solidFill>
              <a:latin typeface="Calibri"/>
              <a:ea typeface="Calibri"/>
              <a:cs typeface="Calibri"/>
              <a:sym typeface="Calibri"/>
            </a:endParaRPr>
          </a:p>
        </p:txBody>
      </p:sp>
      <p:pic>
        <p:nvPicPr>
          <p:cNvPr id="206" name="Google Shape;206;p19"/>
          <p:cNvPicPr preferRelativeResize="0"/>
          <p:nvPr/>
        </p:nvPicPr>
        <p:blipFill rotWithShape="1">
          <a:blip r:embed="rId4">
            <a:alphaModFix/>
          </a:blip>
          <a:srcRect/>
          <a:stretch/>
        </p:blipFill>
        <p:spPr>
          <a:xfrm>
            <a:off x="714348" y="2500306"/>
            <a:ext cx="2214577" cy="1357322"/>
          </a:xfrm>
          <a:prstGeom prst="rect">
            <a:avLst/>
          </a:prstGeom>
          <a:noFill/>
          <a:ln>
            <a:noFill/>
          </a:ln>
        </p:spPr>
      </p:pic>
      <p:sp>
        <p:nvSpPr>
          <p:cNvPr id="207" name="Google Shape;207;p19"/>
          <p:cNvSpPr/>
          <p:nvPr/>
        </p:nvSpPr>
        <p:spPr>
          <a:xfrm>
            <a:off x="714347" y="3571876"/>
            <a:ext cx="188032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Mount Eden, New Zealand</a:t>
            </a:r>
            <a:endParaRPr sz="1200" b="1">
              <a:solidFill>
                <a:schemeClr val="dk1"/>
              </a:solidFill>
              <a:latin typeface="Calibri"/>
              <a:ea typeface="Calibri"/>
              <a:cs typeface="Calibri"/>
              <a:sym typeface="Calibri"/>
            </a:endParaRPr>
          </a:p>
        </p:txBody>
      </p:sp>
      <p:pic>
        <p:nvPicPr>
          <p:cNvPr id="208" name="Google Shape;208;p19"/>
          <p:cNvPicPr preferRelativeResize="0"/>
          <p:nvPr/>
        </p:nvPicPr>
        <p:blipFill rotWithShape="1">
          <a:blip r:embed="rId5">
            <a:alphaModFix/>
          </a:blip>
          <a:srcRect/>
          <a:stretch/>
        </p:blipFill>
        <p:spPr>
          <a:xfrm>
            <a:off x="3000364" y="2500306"/>
            <a:ext cx="4929222" cy="2643206"/>
          </a:xfrm>
          <a:prstGeom prst="rect">
            <a:avLst/>
          </a:prstGeom>
          <a:noFill/>
          <a:ln>
            <a:noFill/>
          </a:ln>
        </p:spPr>
      </p:pic>
      <p:pic>
        <p:nvPicPr>
          <p:cNvPr id="209" name="Google Shape;209;p19"/>
          <p:cNvPicPr preferRelativeResize="0"/>
          <p:nvPr/>
        </p:nvPicPr>
        <p:blipFill rotWithShape="1">
          <a:blip r:embed="rId6">
            <a:alphaModFix/>
          </a:blip>
          <a:srcRect t="7837"/>
          <a:stretch/>
        </p:blipFill>
        <p:spPr>
          <a:xfrm>
            <a:off x="714347" y="3929066"/>
            <a:ext cx="2223135" cy="2928934"/>
          </a:xfrm>
          <a:prstGeom prst="rect">
            <a:avLst/>
          </a:prstGeom>
          <a:noFill/>
          <a:ln>
            <a:noFill/>
          </a:ln>
        </p:spPr>
      </p:pic>
      <p:pic>
        <p:nvPicPr>
          <p:cNvPr id="210" name="Google Shape;210;p19"/>
          <p:cNvPicPr preferRelativeResize="0"/>
          <p:nvPr/>
        </p:nvPicPr>
        <p:blipFill rotWithShape="1">
          <a:blip r:embed="rId7">
            <a:alphaModFix/>
          </a:blip>
          <a:srcRect/>
          <a:stretch/>
        </p:blipFill>
        <p:spPr>
          <a:xfrm>
            <a:off x="6143636" y="3651252"/>
            <a:ext cx="1765658" cy="1468447"/>
          </a:xfrm>
          <a:prstGeom prst="rect">
            <a:avLst/>
          </a:prstGeom>
          <a:noFill/>
          <a:ln w="28575" cap="flat" cmpd="sng">
            <a:solidFill>
              <a:schemeClr val="dk1"/>
            </a:solidFill>
            <a:prstDash val="solid"/>
            <a:round/>
            <a:headEnd type="none" w="sm" len="sm"/>
            <a:tailEnd type="none" w="sm" len="sm"/>
          </a:ln>
        </p:spPr>
      </p:pic>
      <p:pic>
        <p:nvPicPr>
          <p:cNvPr id="211" name="Google Shape;211;p19"/>
          <p:cNvPicPr preferRelativeResize="0"/>
          <p:nvPr/>
        </p:nvPicPr>
        <p:blipFill rotWithShape="1">
          <a:blip r:embed="rId8">
            <a:alphaModFix/>
          </a:blip>
          <a:srcRect/>
          <a:stretch/>
        </p:blipFill>
        <p:spPr>
          <a:xfrm>
            <a:off x="3000364" y="5214950"/>
            <a:ext cx="2428892" cy="1643050"/>
          </a:xfrm>
          <a:prstGeom prst="rect">
            <a:avLst/>
          </a:prstGeom>
          <a:noFill/>
          <a:ln>
            <a:noFill/>
          </a:ln>
        </p:spPr>
      </p:pic>
      <p:pic>
        <p:nvPicPr>
          <p:cNvPr id="212" name="Google Shape;212;p19"/>
          <p:cNvPicPr preferRelativeResize="0"/>
          <p:nvPr/>
        </p:nvPicPr>
        <p:blipFill rotWithShape="1">
          <a:blip r:embed="rId9">
            <a:alphaModFix/>
          </a:blip>
          <a:srcRect/>
          <a:stretch/>
        </p:blipFill>
        <p:spPr>
          <a:xfrm>
            <a:off x="5500694" y="5214950"/>
            <a:ext cx="3214710" cy="1643050"/>
          </a:xfrm>
          <a:prstGeom prst="rect">
            <a:avLst/>
          </a:prstGeom>
          <a:noFill/>
          <a:ln>
            <a:noFill/>
          </a:ln>
        </p:spPr>
      </p:pic>
      <p:sp>
        <p:nvSpPr>
          <p:cNvPr id="213" name="Google Shape;213;p19"/>
          <p:cNvSpPr/>
          <p:nvPr/>
        </p:nvSpPr>
        <p:spPr>
          <a:xfrm>
            <a:off x="3000364" y="4857760"/>
            <a:ext cx="188032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Mount Eden, New Zealand</a:t>
            </a:r>
            <a:endParaRPr sz="1200" b="1">
              <a:solidFill>
                <a:schemeClr val="dk1"/>
              </a:solidFill>
              <a:latin typeface="Calibri"/>
              <a:ea typeface="Calibri"/>
              <a:cs typeface="Calibri"/>
              <a:sym typeface="Calibri"/>
            </a:endParaRPr>
          </a:p>
        </p:txBody>
      </p:sp>
      <p:sp>
        <p:nvSpPr>
          <p:cNvPr id="214" name="Google Shape;214;p19"/>
          <p:cNvSpPr/>
          <p:nvPr/>
        </p:nvSpPr>
        <p:spPr>
          <a:xfrm>
            <a:off x="714348" y="6581001"/>
            <a:ext cx="1728487"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Auckland, New Zealand</a:t>
            </a:r>
            <a:endParaRPr sz="1200" b="1">
              <a:solidFill>
                <a:schemeClr val="dk1"/>
              </a:solidFill>
              <a:latin typeface="Calibri"/>
              <a:ea typeface="Calibri"/>
              <a:cs typeface="Calibri"/>
              <a:sym typeface="Calibri"/>
            </a:endParaRPr>
          </a:p>
        </p:txBody>
      </p:sp>
      <p:sp>
        <p:nvSpPr>
          <p:cNvPr id="215" name="Google Shape;215;p19"/>
          <p:cNvSpPr/>
          <p:nvPr/>
        </p:nvSpPr>
        <p:spPr>
          <a:xfrm>
            <a:off x="3000364" y="6581001"/>
            <a:ext cx="1062150"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Beijing, China</a:t>
            </a:r>
            <a:endParaRPr sz="1200" b="1">
              <a:solidFill>
                <a:schemeClr val="dk1"/>
              </a:solidFill>
              <a:latin typeface="Calibri"/>
              <a:ea typeface="Calibri"/>
              <a:cs typeface="Calibri"/>
              <a:sym typeface="Calibri"/>
            </a:endParaRPr>
          </a:p>
        </p:txBody>
      </p:sp>
      <p:sp>
        <p:nvSpPr>
          <p:cNvPr id="216" name="Google Shape;216;p19"/>
          <p:cNvSpPr/>
          <p:nvPr/>
        </p:nvSpPr>
        <p:spPr>
          <a:xfrm>
            <a:off x="5500694" y="6581001"/>
            <a:ext cx="546945"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China</a:t>
            </a:r>
            <a:endParaRPr sz="1200" b="1">
              <a:solidFill>
                <a:schemeClr val="dk1"/>
              </a:solidFill>
              <a:latin typeface="Calibri"/>
              <a:ea typeface="Calibri"/>
              <a:cs typeface="Calibri"/>
              <a:sym typeface="Calibri"/>
            </a:endParaRPr>
          </a:p>
        </p:txBody>
      </p:sp>
      <p:sp>
        <p:nvSpPr>
          <p:cNvPr id="217" name="Google Shape;217;p19"/>
          <p:cNvSpPr/>
          <p:nvPr/>
        </p:nvSpPr>
        <p:spPr>
          <a:xfrm>
            <a:off x="6072198" y="4857760"/>
            <a:ext cx="1728487"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Auckland, New Zealand</a:t>
            </a:r>
            <a:endParaRPr sz="1200" b="1">
              <a:solidFill>
                <a:schemeClr val="dk1"/>
              </a:solidFill>
              <a:latin typeface="Calibri"/>
              <a:ea typeface="Calibri"/>
              <a:cs typeface="Calibri"/>
              <a:sym typeface="Calibri"/>
            </a:endParaRPr>
          </a:p>
        </p:txBody>
      </p:sp>
      <p:sp>
        <p:nvSpPr>
          <p:cNvPr id="218" name="Google Shape;218;p19"/>
          <p:cNvSpPr/>
          <p:nvPr/>
        </p:nvSpPr>
        <p:spPr>
          <a:xfrm>
            <a:off x="7215206" y="6581001"/>
            <a:ext cx="546945"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China</a:t>
            </a:r>
            <a:endParaRPr sz="1200" b="1">
              <a:solidFill>
                <a:schemeClr val="dk1"/>
              </a:solidFill>
              <a:latin typeface="Calibri"/>
              <a:ea typeface="Calibri"/>
              <a:cs typeface="Calibri"/>
              <a:sym typeface="Calibri"/>
            </a:endParaRPr>
          </a:p>
        </p:txBody>
      </p:sp>
      <p:sp>
        <p:nvSpPr>
          <p:cNvPr id="219" name="Google Shape;219;p19"/>
          <p:cNvSpPr/>
          <p:nvPr/>
        </p:nvSpPr>
        <p:spPr>
          <a:xfrm>
            <a:off x="6663993" y="4071942"/>
            <a:ext cx="785818" cy="571504"/>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0" name="Google Shape;220;p19" descr="ÎÏÎ¿ÏÎ­Î»ÎµÏÎ¼Î± ÎµÎ¹ÎºÏÎ½Î±Ï Î³Î¹Î± vs"/>
          <p:cNvPicPr preferRelativeResize="0"/>
          <p:nvPr/>
        </p:nvPicPr>
        <p:blipFill rotWithShape="1">
          <a:blip r:embed="rId10">
            <a:alphaModFix/>
          </a:blip>
          <a:srcRect/>
          <a:stretch/>
        </p:blipFill>
        <p:spPr>
          <a:xfrm>
            <a:off x="2643174" y="5072074"/>
            <a:ext cx="795330" cy="795331"/>
          </a:xfrm>
          <a:prstGeom prst="rect">
            <a:avLst/>
          </a:prstGeom>
          <a:noFill/>
          <a:ln>
            <a:noFill/>
          </a:ln>
        </p:spPr>
      </p:pic>
      <p:sp>
        <p:nvSpPr>
          <p:cNvPr id="221" name="Google Shape;221;p19"/>
          <p:cNvSpPr/>
          <p:nvPr/>
        </p:nvSpPr>
        <p:spPr>
          <a:xfrm>
            <a:off x="4071934" y="5214950"/>
            <a:ext cx="1071570" cy="142876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 name="Google Shape;222;p19"/>
          <p:cNvSpPr/>
          <p:nvPr/>
        </p:nvSpPr>
        <p:spPr>
          <a:xfrm>
            <a:off x="5572132" y="5429240"/>
            <a:ext cx="1500198" cy="142876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3" name="Google Shape;223;p19"/>
          <p:cNvSpPr/>
          <p:nvPr/>
        </p:nvSpPr>
        <p:spPr>
          <a:xfrm>
            <a:off x="7215206" y="5429240"/>
            <a:ext cx="1357322" cy="142876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20" descr="Mobi Mat at South Pointe"/>
          <p:cNvPicPr preferRelativeResize="0"/>
          <p:nvPr/>
        </p:nvPicPr>
        <p:blipFill rotWithShape="1">
          <a:blip r:embed="rId3">
            <a:alphaModFix/>
          </a:blip>
          <a:srcRect/>
          <a:stretch/>
        </p:blipFill>
        <p:spPr>
          <a:xfrm>
            <a:off x="6000760" y="2285992"/>
            <a:ext cx="2723189" cy="2500330"/>
          </a:xfrm>
          <a:prstGeom prst="rect">
            <a:avLst/>
          </a:prstGeom>
          <a:noFill/>
          <a:ln>
            <a:noFill/>
          </a:ln>
        </p:spPr>
      </p:pic>
      <p:pic>
        <p:nvPicPr>
          <p:cNvPr id="229" name="Google Shape;229;p20" descr="ÎÏÎ¿ÏÎ­Î»ÎµÏÎ¼Î± ÎµÎ¹ÎºÏÎ½Î±Ï Î³Î¹Î± line colour"/>
          <p:cNvPicPr preferRelativeResize="0"/>
          <p:nvPr/>
        </p:nvPicPr>
        <p:blipFill rotWithShape="1">
          <a:blip r:embed="rId4">
            <a:alphaModFix/>
          </a:blip>
          <a:srcRect l="7142" t="77777" r="7142" b="11807"/>
          <a:stretch/>
        </p:blipFill>
        <p:spPr>
          <a:xfrm rot="5400000">
            <a:off x="-1685924" y="1685893"/>
            <a:ext cx="3657503" cy="285717"/>
          </a:xfrm>
          <a:prstGeom prst="rect">
            <a:avLst/>
          </a:prstGeom>
          <a:noFill/>
          <a:ln>
            <a:noFill/>
          </a:ln>
        </p:spPr>
      </p:pic>
      <p:pic>
        <p:nvPicPr>
          <p:cNvPr id="230" name="Google Shape;230;p20" descr="ÎÏÎ¿ÏÎ­Î»ÎµÏÎ¼Î± ÎµÎ¹ÎºÏÎ½Î±Ï Î³Î¹Î± line colour"/>
          <p:cNvPicPr preferRelativeResize="0"/>
          <p:nvPr/>
        </p:nvPicPr>
        <p:blipFill rotWithShape="1">
          <a:blip r:embed="rId4">
            <a:alphaModFix/>
          </a:blip>
          <a:srcRect l="7142" t="77777" r="7142" b="11807"/>
          <a:stretch/>
        </p:blipFill>
        <p:spPr>
          <a:xfrm rot="5400000">
            <a:off x="-1685931" y="4886383"/>
            <a:ext cx="3657516" cy="285718"/>
          </a:xfrm>
          <a:prstGeom prst="rect">
            <a:avLst/>
          </a:prstGeom>
          <a:noFill/>
          <a:ln>
            <a:noFill/>
          </a:ln>
        </p:spPr>
      </p:pic>
      <p:sp>
        <p:nvSpPr>
          <p:cNvPr id="231" name="Google Shape;231;p20"/>
          <p:cNvSpPr txBox="1"/>
          <p:nvPr/>
        </p:nvSpPr>
        <p:spPr>
          <a:xfrm>
            <a:off x="571472" y="165864"/>
            <a:ext cx="8286808" cy="95410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2800" b="1">
                <a:solidFill>
                  <a:srgbClr val="17365D"/>
                </a:solidFill>
                <a:latin typeface="Calibri"/>
                <a:ea typeface="Calibri"/>
                <a:cs typeface="Calibri"/>
                <a:sym typeface="Calibri"/>
              </a:rPr>
              <a:t># για την προσβασιμότητα εμποδιζόμενων ατόμων -  ΑΜΕΑ</a:t>
            </a:r>
            <a:endParaRPr sz="2500" b="1">
              <a:solidFill>
                <a:srgbClr val="17365D"/>
              </a:solidFill>
              <a:latin typeface="Calibri"/>
              <a:ea typeface="Calibri"/>
              <a:cs typeface="Calibri"/>
              <a:sym typeface="Calibri"/>
            </a:endParaRPr>
          </a:p>
        </p:txBody>
      </p:sp>
      <p:sp>
        <p:nvSpPr>
          <p:cNvPr id="232" name="Google Shape;232;p20"/>
          <p:cNvSpPr txBox="1"/>
          <p:nvPr/>
        </p:nvSpPr>
        <p:spPr>
          <a:xfrm>
            <a:off x="642910" y="1357298"/>
            <a:ext cx="8215370" cy="1107996"/>
          </a:xfrm>
          <a:prstGeom prst="rect">
            <a:avLst/>
          </a:prstGeom>
          <a:noFill/>
          <a:ln>
            <a:noFill/>
          </a:ln>
        </p:spPr>
        <p:txBody>
          <a:bodyPr spcFirstLastPara="1" wrap="square" lIns="91425" tIns="45700" rIns="91425" bIns="45700" anchor="t" anchorCtr="0">
            <a:noAutofit/>
          </a:bodyPr>
          <a:lstStyle/>
          <a:p>
            <a:pPr marL="0" marR="0" lvl="0" indent="-104775" algn="just" rtl="0">
              <a:spcBef>
                <a:spcPts val="0"/>
              </a:spcBef>
              <a:spcAft>
                <a:spcPts val="0"/>
              </a:spcAft>
              <a:buClr>
                <a:schemeClr val="dk1"/>
              </a:buClr>
              <a:buSzPts val="1650"/>
              <a:buFont typeface="Arial"/>
              <a:buChar char="•"/>
            </a:pPr>
            <a:r>
              <a:rPr lang="el-GR" sz="1650">
                <a:solidFill>
                  <a:schemeClr val="dk1"/>
                </a:solidFill>
                <a:latin typeface="Calibri"/>
                <a:ea typeface="Calibri"/>
                <a:cs typeface="Calibri"/>
                <a:sym typeface="Calibri"/>
              </a:rPr>
              <a:t> Διαμόρφωση αστικών παρακτίων μετώπων – παραλιών/αρχαιολογικών χώρων-σημεία τουριστικού ενδιαφέροντος: Επέκταση πεζοδρόμων και πράσινων διαδρομών στο εσωτερικό παραλιών μέσω Mobi-Mats, τοποθέτηση ραμπών, διαμόρφωση πρόσβασης στη θάλασσα</a:t>
            </a:r>
            <a:endParaRPr/>
          </a:p>
          <a:p>
            <a:pPr marL="0" marR="0" lvl="0" indent="0" algn="just" rtl="0">
              <a:spcBef>
                <a:spcPts val="0"/>
              </a:spcBef>
              <a:spcAft>
                <a:spcPts val="0"/>
              </a:spcAft>
              <a:buClr>
                <a:schemeClr val="dk1"/>
              </a:buClr>
              <a:buSzPts val="1650"/>
              <a:buFont typeface="Arial"/>
              <a:buNone/>
            </a:pPr>
            <a:endParaRPr sz="1650">
              <a:solidFill>
                <a:schemeClr val="dk1"/>
              </a:solidFill>
              <a:latin typeface="Calibri"/>
              <a:ea typeface="Calibri"/>
              <a:cs typeface="Calibri"/>
              <a:sym typeface="Calibri"/>
            </a:endParaRPr>
          </a:p>
        </p:txBody>
      </p:sp>
      <p:sp>
        <p:nvSpPr>
          <p:cNvPr id="233" name="Google Shape;233;p20"/>
          <p:cNvSpPr txBox="1"/>
          <p:nvPr/>
        </p:nvSpPr>
        <p:spPr>
          <a:xfrm>
            <a:off x="6000760" y="2285992"/>
            <a:ext cx="2357454"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Miami Beach, FL, USA</a:t>
            </a:r>
            <a:endParaRPr sz="1200" b="1">
              <a:solidFill>
                <a:schemeClr val="dk1"/>
              </a:solidFill>
              <a:latin typeface="Calibri"/>
              <a:ea typeface="Calibri"/>
              <a:cs typeface="Calibri"/>
              <a:sym typeface="Calibri"/>
            </a:endParaRPr>
          </a:p>
        </p:txBody>
      </p:sp>
      <p:pic>
        <p:nvPicPr>
          <p:cNvPr id="234" name="Google Shape;234;p20"/>
          <p:cNvPicPr preferRelativeResize="0"/>
          <p:nvPr/>
        </p:nvPicPr>
        <p:blipFill rotWithShape="1">
          <a:blip r:embed="rId5">
            <a:alphaModFix/>
          </a:blip>
          <a:srcRect l="23188" t="21863" r="8695" b="17847"/>
          <a:stretch/>
        </p:blipFill>
        <p:spPr>
          <a:xfrm>
            <a:off x="3929058" y="4857760"/>
            <a:ext cx="3357586" cy="1571636"/>
          </a:xfrm>
          <a:prstGeom prst="rect">
            <a:avLst/>
          </a:prstGeom>
          <a:noFill/>
          <a:ln>
            <a:noFill/>
          </a:ln>
        </p:spPr>
      </p:pic>
      <p:sp>
        <p:nvSpPr>
          <p:cNvPr id="235" name="Google Shape;235;p20"/>
          <p:cNvSpPr/>
          <p:nvPr/>
        </p:nvSpPr>
        <p:spPr>
          <a:xfrm>
            <a:off x="3929058" y="4857760"/>
            <a:ext cx="2414315"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Mission Beach, San Diego, CL, USA </a:t>
            </a:r>
            <a:endParaRPr sz="1200" b="1">
              <a:solidFill>
                <a:schemeClr val="dk1"/>
              </a:solidFill>
              <a:latin typeface="Calibri"/>
              <a:ea typeface="Calibri"/>
              <a:cs typeface="Calibri"/>
              <a:sym typeface="Calibri"/>
            </a:endParaRPr>
          </a:p>
        </p:txBody>
      </p:sp>
      <p:pic>
        <p:nvPicPr>
          <p:cNvPr id="236" name="Google Shape;236;p20" descr="ÎÏÎ¿ÏÎ­Î»ÎµÏÎ¼Î± ÎµÎ¹ÎºÏÎ½Î±Ï Î³Î¹Î± beach disabled"/>
          <p:cNvPicPr preferRelativeResize="0"/>
          <p:nvPr/>
        </p:nvPicPr>
        <p:blipFill rotWithShape="1">
          <a:blip r:embed="rId6">
            <a:alphaModFix/>
          </a:blip>
          <a:srcRect/>
          <a:stretch/>
        </p:blipFill>
        <p:spPr>
          <a:xfrm>
            <a:off x="3929058" y="3643314"/>
            <a:ext cx="2000264" cy="1151581"/>
          </a:xfrm>
          <a:prstGeom prst="rect">
            <a:avLst/>
          </a:prstGeom>
          <a:noFill/>
          <a:ln>
            <a:noFill/>
          </a:ln>
        </p:spPr>
      </p:pic>
      <p:pic>
        <p:nvPicPr>
          <p:cNvPr id="237" name="Google Shape;237;p20" descr="ÎÏÎ¿ÏÎ­Î»ÎµÏÎ¼Î± ÎµÎ¹ÎºÏÎ½Î±Ï Î³Î¹Î± beach disabled"/>
          <p:cNvPicPr preferRelativeResize="0"/>
          <p:nvPr/>
        </p:nvPicPr>
        <p:blipFill rotWithShape="1">
          <a:blip r:embed="rId7">
            <a:alphaModFix/>
          </a:blip>
          <a:srcRect/>
          <a:stretch/>
        </p:blipFill>
        <p:spPr>
          <a:xfrm>
            <a:off x="3929058" y="2285992"/>
            <a:ext cx="2000263" cy="1323031"/>
          </a:xfrm>
          <a:prstGeom prst="rect">
            <a:avLst/>
          </a:prstGeom>
          <a:noFill/>
          <a:ln>
            <a:noFill/>
          </a:ln>
        </p:spPr>
      </p:pic>
      <p:pic>
        <p:nvPicPr>
          <p:cNvPr id="238" name="Google Shape;238;p20"/>
          <p:cNvPicPr preferRelativeResize="0"/>
          <p:nvPr/>
        </p:nvPicPr>
        <p:blipFill rotWithShape="1">
          <a:blip r:embed="rId8">
            <a:alphaModFix/>
          </a:blip>
          <a:srcRect l="27539" t="23958" r="29101" b="32291"/>
          <a:stretch/>
        </p:blipFill>
        <p:spPr>
          <a:xfrm>
            <a:off x="785786" y="2285991"/>
            <a:ext cx="3071834" cy="1743473"/>
          </a:xfrm>
          <a:prstGeom prst="rect">
            <a:avLst/>
          </a:prstGeom>
          <a:noFill/>
          <a:ln>
            <a:noFill/>
          </a:ln>
        </p:spPr>
      </p:pic>
      <p:sp>
        <p:nvSpPr>
          <p:cNvPr id="239" name="Google Shape;239;p20"/>
          <p:cNvSpPr txBox="1"/>
          <p:nvPr/>
        </p:nvSpPr>
        <p:spPr>
          <a:xfrm>
            <a:off x="3929058" y="2285992"/>
            <a:ext cx="2357454"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Malta</a:t>
            </a:r>
            <a:endParaRPr sz="1200" b="1">
              <a:solidFill>
                <a:schemeClr val="dk1"/>
              </a:solidFill>
              <a:latin typeface="Calibri"/>
              <a:ea typeface="Calibri"/>
              <a:cs typeface="Calibri"/>
              <a:sym typeface="Calibri"/>
            </a:endParaRPr>
          </a:p>
        </p:txBody>
      </p:sp>
      <p:sp>
        <p:nvSpPr>
          <p:cNvPr id="240" name="Google Shape;240;p20"/>
          <p:cNvSpPr txBox="1"/>
          <p:nvPr/>
        </p:nvSpPr>
        <p:spPr>
          <a:xfrm>
            <a:off x="3929058" y="3643314"/>
            <a:ext cx="2357454"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dk1"/>
                </a:solidFill>
                <a:latin typeface="Calibri"/>
                <a:ea typeface="Calibri"/>
                <a:cs typeface="Calibri"/>
                <a:sym typeface="Calibri"/>
              </a:rPr>
              <a:t>Kato Pafos, Cyprus</a:t>
            </a:r>
            <a:endParaRPr sz="1200" b="1">
              <a:solidFill>
                <a:schemeClr val="dk1"/>
              </a:solidFill>
              <a:latin typeface="Calibri"/>
              <a:ea typeface="Calibri"/>
              <a:cs typeface="Calibri"/>
              <a:sym typeface="Calibri"/>
            </a:endParaRPr>
          </a:p>
        </p:txBody>
      </p:sp>
      <p:sp>
        <p:nvSpPr>
          <p:cNvPr id="241" name="Google Shape;241;p20"/>
          <p:cNvSpPr txBox="1"/>
          <p:nvPr/>
        </p:nvSpPr>
        <p:spPr>
          <a:xfrm>
            <a:off x="785786" y="2285992"/>
            <a:ext cx="292895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lt1"/>
                </a:solidFill>
                <a:latin typeface="Calibri"/>
                <a:ea typeface="Calibri"/>
                <a:cs typeface="Calibri"/>
                <a:sym typeface="Calibri"/>
              </a:rPr>
              <a:t>Winchester Cathedral, Winchester, UK</a:t>
            </a:r>
            <a:endParaRPr sz="1200" b="1">
              <a:solidFill>
                <a:schemeClr val="lt1"/>
              </a:solidFill>
              <a:latin typeface="Calibri"/>
              <a:ea typeface="Calibri"/>
              <a:cs typeface="Calibri"/>
              <a:sym typeface="Calibri"/>
            </a:endParaRPr>
          </a:p>
        </p:txBody>
      </p:sp>
      <p:pic>
        <p:nvPicPr>
          <p:cNvPr id="242" name="Google Shape;242;p20"/>
          <p:cNvPicPr preferRelativeResize="0"/>
          <p:nvPr/>
        </p:nvPicPr>
        <p:blipFill rotWithShape="1">
          <a:blip r:embed="rId9">
            <a:alphaModFix/>
          </a:blip>
          <a:srcRect l="30272" t="22917" r="31054" b="24998"/>
          <a:stretch/>
        </p:blipFill>
        <p:spPr>
          <a:xfrm>
            <a:off x="785786" y="4071941"/>
            <a:ext cx="3071834" cy="2327147"/>
          </a:xfrm>
          <a:prstGeom prst="rect">
            <a:avLst/>
          </a:prstGeom>
          <a:noFill/>
          <a:ln>
            <a:noFill/>
          </a:ln>
        </p:spPr>
      </p:pic>
      <p:sp>
        <p:nvSpPr>
          <p:cNvPr id="243" name="Google Shape;243;p20"/>
          <p:cNvSpPr txBox="1"/>
          <p:nvPr/>
        </p:nvSpPr>
        <p:spPr>
          <a:xfrm>
            <a:off x="785786" y="4071942"/>
            <a:ext cx="292895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200" b="1">
                <a:solidFill>
                  <a:schemeClr val="lt1"/>
                </a:solidFill>
                <a:latin typeface="Calibri"/>
                <a:ea typeface="Calibri"/>
                <a:cs typeface="Calibri"/>
                <a:sym typeface="Calibri"/>
              </a:rPr>
              <a:t>Chichen Itza, Mexico</a:t>
            </a:r>
            <a:endParaRPr sz="1200" b="1">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21" descr="ÎÏÎ¿ÏÎ­Î»ÎµÏÎ¼Î± ÎµÎ¹ÎºÏÎ½Î±Ï Î³Î¹Î± pedestrian intergraphic"/>
          <p:cNvPicPr preferRelativeResize="0"/>
          <p:nvPr/>
        </p:nvPicPr>
        <p:blipFill rotWithShape="1">
          <a:blip r:embed="rId3">
            <a:alphaModFix/>
          </a:blip>
          <a:srcRect/>
          <a:stretch/>
        </p:blipFill>
        <p:spPr>
          <a:xfrm>
            <a:off x="-1" y="785794"/>
            <a:ext cx="9149895" cy="6072205"/>
          </a:xfrm>
          <a:prstGeom prst="rect">
            <a:avLst/>
          </a:prstGeom>
          <a:noFill/>
          <a:ln>
            <a:noFill/>
          </a:ln>
        </p:spPr>
      </p:pic>
      <p:sp>
        <p:nvSpPr>
          <p:cNvPr id="249" name="Google Shape;249;p21"/>
          <p:cNvSpPr txBox="1"/>
          <p:nvPr/>
        </p:nvSpPr>
        <p:spPr>
          <a:xfrm>
            <a:off x="0" y="71414"/>
            <a:ext cx="4286248" cy="63094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l-GR" sz="3500" b="1">
                <a:solidFill>
                  <a:srgbClr val="FFC000"/>
                </a:solidFill>
                <a:latin typeface="Calibri"/>
                <a:ea typeface="Calibri"/>
                <a:cs typeface="Calibri"/>
                <a:sym typeface="Calibri"/>
              </a:rPr>
              <a:t># για το περπάτημα</a:t>
            </a:r>
            <a:endParaRPr sz="3500" b="1">
              <a:solidFill>
                <a:srgbClr val="FFC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1031</Words>
  <Application>Microsoft Office PowerPoint</Application>
  <PresentationFormat>Προβολή στην οθόνη (4:3)</PresentationFormat>
  <Paragraphs>213</Paragraphs>
  <Slides>25</Slides>
  <Notes>25</Notes>
  <HiddenSlides>0</HiddenSlides>
  <MMClips>0</MMClips>
  <ScaleCrop>false</ScaleCrop>
  <HeadingPairs>
    <vt:vector size="4" baseType="variant">
      <vt:variant>
        <vt:lpstr>Θέμα</vt:lpstr>
      </vt:variant>
      <vt:variant>
        <vt:i4>1</vt:i4>
      </vt:variant>
      <vt:variant>
        <vt:lpstr>Τίτλοι διαφανειών</vt:lpstr>
      </vt:variant>
      <vt:variant>
        <vt:i4>25</vt:i4>
      </vt:variant>
    </vt:vector>
  </HeadingPairs>
  <TitlesOfParts>
    <vt:vector size="26" baseType="lpstr">
      <vt:lpstr>Θέμα του Office</vt:lpstr>
      <vt:lpstr>Καλές Πρακτικές Βιώσιμης Αστικής Κινητικότητας από πόλεις μεσαίου μεγέθους</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Καλές Πρακτικές Βιώσιμης Αστικής Κινητικότητας από πόλεις μεσαίου μεγέθους</dc:title>
  <dc:creator>user</dc:creator>
  <cp:lastModifiedBy>user</cp:lastModifiedBy>
  <cp:revision>1</cp:revision>
  <dcterms:modified xsi:type="dcterms:W3CDTF">2019-03-15T23:02:39Z</dcterms:modified>
</cp:coreProperties>
</file>